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72C211-2515-44A7-ACB2-10BA77DF9A95}">
  <a:tblStyle styleId="{1B72C211-2515-44A7-ACB2-10BA77DF9A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335b7259e1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335b7259e1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335b7259e1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335b7259e1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335b7259e1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335b7259e1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335b7259e1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335b7259e1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335b7259e1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335b7259e1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335b7259e1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335b7259e1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335b7259e1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335b7259e1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335b7259e1_0_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335b7259e1_0_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335b7259e1_0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335b7259e1_0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335b7259e1_0_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3335b7259e1_0_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335b7259e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335b7259e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335b7259e1_0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335b7259e1_0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335b7259e1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335b7259e1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335b7259e1_0_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335b7259e1_0_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3335b7259e1_0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3335b7259e1_0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335b7259e1_0_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3335b7259e1_0_6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335b7259e1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3335b7259e1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335b7259e1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3335b7259e1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335b7259e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335b7259e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335b7259e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335b7259e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335b7259e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335b7259e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335b7259e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335b7259e1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335b7259e1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335b7259e1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335b7259e1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335b7259e1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335b7259e1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335b7259e1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geeksforgeeks.org/what-is-image-classification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commons.wikimedia.org/wiki/File:Blausen_0657_MultipolarNeuron.png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cientificamerican.co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mmons.wikimedia.org/wiki/File:Blausen_0657_MultipolarNeuron.png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tats.stackexchange.com/questions/225748/does-relu-layer-work-well-for-a-shallow-networ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010">
                <a:solidFill>
                  <a:schemeClr val="dk1"/>
                </a:solidFill>
              </a:rPr>
              <a:t>Where They Came From, How One Works, and an Example</a:t>
            </a:r>
            <a:endParaRPr sz="1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Select the weights w</a:t>
            </a:r>
            <a:r>
              <a:rPr lang="en" baseline="-25000"/>
              <a:t>1</a:t>
            </a:r>
            <a:r>
              <a:rPr lang="en"/>
              <a:t> w</a:t>
            </a:r>
            <a:r>
              <a:rPr lang="en" baseline="-25000"/>
              <a:t>2</a:t>
            </a:r>
            <a:r>
              <a:rPr lang="en"/>
              <a:t> w</a:t>
            </a:r>
            <a:r>
              <a:rPr lang="en" baseline="-25000"/>
              <a:t>3</a:t>
            </a:r>
            <a:r>
              <a:rPr lang="en"/>
              <a:t> and the activation threshold to implement a triple-input AND gate and then do it again for a triple-input OR gate.</a:t>
            </a:r>
            <a:endParaRPr/>
          </a:p>
        </p:txBody>
      </p:sp>
      <p:grpSp>
        <p:nvGrpSpPr>
          <p:cNvPr id="163" name="Google Shape;163;p22"/>
          <p:cNvGrpSpPr/>
          <p:nvPr/>
        </p:nvGrpSpPr>
        <p:grpSpPr>
          <a:xfrm>
            <a:off x="441900" y="2286000"/>
            <a:ext cx="8168700" cy="2508100"/>
            <a:chOff x="441900" y="2057400"/>
            <a:chExt cx="8168700" cy="2508100"/>
          </a:xfrm>
        </p:grpSpPr>
        <p:sp>
          <p:nvSpPr>
            <p:cNvPr id="164" name="Google Shape;164;p22"/>
            <p:cNvSpPr/>
            <p:nvPr/>
          </p:nvSpPr>
          <p:spPr>
            <a:xfrm>
              <a:off x="1524000" y="2131300"/>
              <a:ext cx="6019800" cy="2434200"/>
            </a:xfrm>
            <a:prstGeom prst="bracePair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3749500" y="2594575"/>
              <a:ext cx="1433700" cy="14337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6" name="Google Shape;166;p22"/>
            <p:cNvCxnSpPr/>
            <p:nvPr/>
          </p:nvCxnSpPr>
          <p:spPr>
            <a:xfrm rot="10800000" flipH="1">
              <a:off x="4083850" y="2944425"/>
              <a:ext cx="765000" cy="509700"/>
            </a:xfrm>
            <a:prstGeom prst="bentConnector3">
              <a:avLst>
                <a:gd name="adj1" fmla="val 51199"/>
              </a:avLst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" name="Google Shape;167;p22"/>
            <p:cNvSpPr txBox="1"/>
            <p:nvPr/>
          </p:nvSpPr>
          <p:spPr>
            <a:xfrm>
              <a:off x="4191000" y="3444975"/>
              <a:ext cx="5334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0000"/>
                  </a:solidFill>
                </a:rPr>
                <a:t>__</a:t>
              </a:r>
              <a:endParaRPr sz="2000">
                <a:solidFill>
                  <a:srgbClr val="FF0000"/>
                </a:solidFill>
              </a:endParaRPr>
            </a:p>
          </p:txBody>
        </p:sp>
        <p:cxnSp>
          <p:nvCxnSpPr>
            <p:cNvPr id="168" name="Google Shape;168;p22"/>
            <p:cNvCxnSpPr>
              <a:stCxn id="165" idx="1"/>
            </p:cNvCxnSpPr>
            <p:nvPr/>
          </p:nvCxnSpPr>
          <p:spPr>
            <a:xfrm rot="10800000">
              <a:off x="3043561" y="2279236"/>
              <a:ext cx="915900" cy="525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" name="Google Shape;169;p22"/>
            <p:cNvCxnSpPr>
              <a:stCxn id="165" idx="2"/>
            </p:cNvCxnSpPr>
            <p:nvPr/>
          </p:nvCxnSpPr>
          <p:spPr>
            <a:xfrm rot="10800000">
              <a:off x="3065800" y="3311425"/>
              <a:ext cx="683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2"/>
            <p:cNvCxnSpPr/>
            <p:nvPr/>
          </p:nvCxnSpPr>
          <p:spPr>
            <a:xfrm flipH="1">
              <a:off x="3045061" y="3818314"/>
              <a:ext cx="914400" cy="521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2"/>
            <p:cNvCxnSpPr>
              <a:stCxn id="165" idx="6"/>
            </p:cNvCxnSpPr>
            <p:nvPr/>
          </p:nvCxnSpPr>
          <p:spPr>
            <a:xfrm>
              <a:off x="5183200" y="3311425"/>
              <a:ext cx="654000" cy="9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2" name="Google Shape;172;p22"/>
            <p:cNvSpPr txBox="1"/>
            <p:nvPr/>
          </p:nvSpPr>
          <p:spPr>
            <a:xfrm>
              <a:off x="2676350" y="20574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1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73" name="Google Shape;173;p22"/>
            <p:cNvSpPr txBox="1"/>
            <p:nvPr/>
          </p:nvSpPr>
          <p:spPr>
            <a:xfrm>
              <a:off x="2676350" y="30805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2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74" name="Google Shape;174;p22"/>
            <p:cNvSpPr txBox="1"/>
            <p:nvPr/>
          </p:nvSpPr>
          <p:spPr>
            <a:xfrm>
              <a:off x="2676350" y="410375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3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75" name="Google Shape;175;p22"/>
            <p:cNvSpPr txBox="1"/>
            <p:nvPr/>
          </p:nvSpPr>
          <p:spPr>
            <a:xfrm>
              <a:off x="5776000" y="30805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y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76" name="Google Shape;176;p22"/>
            <p:cNvSpPr txBox="1"/>
            <p:nvPr/>
          </p:nvSpPr>
          <p:spPr>
            <a:xfrm>
              <a:off x="441900" y="2840500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Input X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0s or 1s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77" name="Google Shape;177;p22"/>
            <p:cNvSpPr txBox="1"/>
            <p:nvPr/>
          </p:nvSpPr>
          <p:spPr>
            <a:xfrm>
              <a:off x="7452300" y="2840500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Output y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 or 1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78" name="Google Shape;178;p22"/>
            <p:cNvSpPr txBox="1"/>
            <p:nvPr/>
          </p:nvSpPr>
          <p:spPr>
            <a:xfrm>
              <a:off x="3429000" y="20574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</a:rPr>
                <a:t>__</a:t>
              </a:r>
              <a:endParaRPr sz="1800" baseline="-25000">
                <a:solidFill>
                  <a:srgbClr val="FF0000"/>
                </a:solidFill>
              </a:endParaRPr>
            </a:p>
          </p:txBody>
        </p:sp>
        <p:sp>
          <p:nvSpPr>
            <p:cNvPr id="179" name="Google Shape;179;p22"/>
            <p:cNvSpPr txBox="1"/>
            <p:nvPr/>
          </p:nvSpPr>
          <p:spPr>
            <a:xfrm>
              <a:off x="3200400" y="33483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</a:rPr>
                <a:t>__</a:t>
              </a:r>
              <a:endParaRPr sz="1800" baseline="-25000">
                <a:solidFill>
                  <a:srgbClr val="FF0000"/>
                </a:solidFill>
              </a:endParaRPr>
            </a:p>
          </p:txBody>
        </p:sp>
        <p:sp>
          <p:nvSpPr>
            <p:cNvPr id="180" name="Google Shape;180;p22"/>
            <p:cNvSpPr txBox="1"/>
            <p:nvPr/>
          </p:nvSpPr>
          <p:spPr>
            <a:xfrm>
              <a:off x="3519000" y="39579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</a:rPr>
                <a:t>__</a:t>
              </a:r>
              <a:endParaRPr sz="1800" baseline="-2500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524100" cy="37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Frank Rosenblatt (Psychologist)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Designed Perceptron while working for Cornell Aeronautical Lab under U.S. Naval Research grant.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Inputs no longer needed to be binary, </a:t>
            </a:r>
            <a:br>
              <a:rPr lang="en"/>
            </a:br>
            <a:r>
              <a:rPr lang="en"/>
              <a:t>now they were real number values [0,1].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Closest model yet to the human brain.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Focused on relatively few </a:t>
            </a:r>
            <a:r>
              <a:rPr lang="en" i="1"/>
              <a:t>genotypic</a:t>
            </a:r>
            <a:r>
              <a:rPr lang="en"/>
              <a:t> brain</a:t>
            </a:r>
            <a:br>
              <a:rPr lang="en"/>
            </a:br>
            <a:r>
              <a:rPr lang="en"/>
              <a:t>functions as opposed to many distinct</a:t>
            </a:r>
            <a:br>
              <a:rPr lang="en"/>
            </a:br>
            <a:r>
              <a:rPr lang="en" i="1"/>
              <a:t>monotypic</a:t>
            </a:r>
            <a:r>
              <a:rPr lang="en"/>
              <a:t> "wet" algorithms.</a:t>
            </a:r>
            <a:endParaRPr/>
          </a:p>
        </p:txBody>
      </p:sp>
      <p:grpSp>
        <p:nvGrpSpPr>
          <p:cNvPr id="187" name="Google Shape;187;p23"/>
          <p:cNvGrpSpPr/>
          <p:nvPr/>
        </p:nvGrpSpPr>
        <p:grpSpPr>
          <a:xfrm>
            <a:off x="5289250" y="2423925"/>
            <a:ext cx="3543050" cy="2508050"/>
            <a:chOff x="2522175" y="953325"/>
            <a:chExt cx="3543050" cy="2508050"/>
          </a:xfrm>
        </p:grpSpPr>
        <p:sp>
          <p:nvSpPr>
            <p:cNvPr id="188" name="Google Shape;188;p23"/>
            <p:cNvSpPr/>
            <p:nvPr/>
          </p:nvSpPr>
          <p:spPr>
            <a:xfrm>
              <a:off x="3595325" y="1490500"/>
              <a:ext cx="1433700" cy="14337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9" name="Google Shape;189;p23"/>
            <p:cNvCxnSpPr/>
            <p:nvPr/>
          </p:nvCxnSpPr>
          <p:spPr>
            <a:xfrm rot="10800000" flipH="1">
              <a:off x="3929675" y="1840350"/>
              <a:ext cx="765000" cy="509700"/>
            </a:xfrm>
            <a:prstGeom prst="bentConnector3">
              <a:avLst>
                <a:gd name="adj1" fmla="val 51199"/>
              </a:avLst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0" name="Google Shape;190;p23"/>
            <p:cNvSpPr txBox="1"/>
            <p:nvPr/>
          </p:nvSpPr>
          <p:spPr>
            <a:xfrm>
              <a:off x="4153325" y="2340900"/>
              <a:ext cx="317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</a:rPr>
                <a:t>2</a:t>
              </a:r>
              <a:endParaRPr sz="2000" b="1">
                <a:solidFill>
                  <a:schemeClr val="dk2"/>
                </a:solidFill>
              </a:endParaRPr>
            </a:p>
          </p:txBody>
        </p:sp>
        <p:cxnSp>
          <p:nvCxnSpPr>
            <p:cNvPr id="191" name="Google Shape;191;p23"/>
            <p:cNvCxnSpPr>
              <a:stCxn id="188" idx="1"/>
            </p:cNvCxnSpPr>
            <p:nvPr/>
          </p:nvCxnSpPr>
          <p:spPr>
            <a:xfrm rot="10800000">
              <a:off x="2889386" y="1175161"/>
              <a:ext cx="915900" cy="525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2" name="Google Shape;192;p23"/>
            <p:cNvCxnSpPr>
              <a:stCxn id="188" idx="2"/>
            </p:cNvCxnSpPr>
            <p:nvPr/>
          </p:nvCxnSpPr>
          <p:spPr>
            <a:xfrm rot="10800000">
              <a:off x="2911625" y="2207350"/>
              <a:ext cx="683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23"/>
            <p:cNvCxnSpPr/>
            <p:nvPr/>
          </p:nvCxnSpPr>
          <p:spPr>
            <a:xfrm flipH="1">
              <a:off x="2890886" y="2714239"/>
              <a:ext cx="914400" cy="521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23"/>
            <p:cNvCxnSpPr>
              <a:stCxn id="188" idx="6"/>
            </p:cNvCxnSpPr>
            <p:nvPr/>
          </p:nvCxnSpPr>
          <p:spPr>
            <a:xfrm>
              <a:off x="5029025" y="2207350"/>
              <a:ext cx="654000" cy="9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5" name="Google Shape;195;p23"/>
            <p:cNvSpPr txBox="1"/>
            <p:nvPr/>
          </p:nvSpPr>
          <p:spPr>
            <a:xfrm>
              <a:off x="2522175" y="95332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1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96" name="Google Shape;196;p23"/>
            <p:cNvSpPr txBox="1"/>
            <p:nvPr/>
          </p:nvSpPr>
          <p:spPr>
            <a:xfrm>
              <a:off x="252217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2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97" name="Google Shape;197;p23"/>
            <p:cNvSpPr txBox="1"/>
            <p:nvPr/>
          </p:nvSpPr>
          <p:spPr>
            <a:xfrm>
              <a:off x="2522175" y="29996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3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98" name="Google Shape;198;p23"/>
            <p:cNvSpPr txBox="1"/>
            <p:nvPr/>
          </p:nvSpPr>
          <p:spPr>
            <a:xfrm>
              <a:off x="562182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y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</p:grpSp>
      <p:sp>
        <p:nvSpPr>
          <p:cNvPr id="199" name="Google Shape;199;p23"/>
          <p:cNvSpPr txBox="1"/>
          <p:nvPr/>
        </p:nvSpPr>
        <p:spPr>
          <a:xfrm>
            <a:off x="5885300" y="2864050"/>
            <a:ext cx="581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w</a:t>
            </a:r>
            <a:r>
              <a:rPr lang="en" sz="1800" baseline="-25000" dirty="0">
                <a:solidFill>
                  <a:schemeClr val="dk2"/>
                </a:solidFill>
              </a:rPr>
              <a:t>1</a:t>
            </a:r>
            <a:endParaRPr sz="1800" baseline="-25000" dirty="0">
              <a:solidFill>
                <a:schemeClr val="dk2"/>
              </a:solidFill>
            </a:endParaRPr>
          </a:p>
        </p:txBody>
      </p:sp>
      <p:sp>
        <p:nvSpPr>
          <p:cNvPr id="200" name="Google Shape;200;p23"/>
          <p:cNvSpPr txBox="1"/>
          <p:nvPr/>
        </p:nvSpPr>
        <p:spPr>
          <a:xfrm>
            <a:off x="5791050" y="3615050"/>
            <a:ext cx="48675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w</a:t>
            </a:r>
            <a:r>
              <a:rPr lang="en" sz="1800" baseline="-25000">
                <a:solidFill>
                  <a:schemeClr val="dk2"/>
                </a:solidFill>
              </a:rPr>
              <a:t>2</a:t>
            </a:r>
            <a:endParaRPr sz="1800" baseline="-25000">
              <a:solidFill>
                <a:schemeClr val="dk2"/>
              </a:solidFill>
            </a:endParaRPr>
          </a:p>
        </p:txBody>
      </p:sp>
      <p:sp>
        <p:nvSpPr>
          <p:cNvPr id="201" name="Google Shape;201;p23"/>
          <p:cNvSpPr txBox="1"/>
          <p:nvPr/>
        </p:nvSpPr>
        <p:spPr>
          <a:xfrm>
            <a:off x="6037700" y="4366050"/>
            <a:ext cx="541726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w</a:t>
            </a:r>
            <a:r>
              <a:rPr lang="en" sz="1800" baseline="-25000" dirty="0">
                <a:solidFill>
                  <a:schemeClr val="dk2"/>
                </a:solidFill>
              </a:rPr>
              <a:t>3</a:t>
            </a:r>
            <a:endParaRPr sz="1800" baseline="-25000" dirty="0">
              <a:solidFill>
                <a:schemeClr val="dk2"/>
              </a:solidFill>
            </a:endParaRPr>
          </a:p>
        </p:txBody>
      </p:sp>
      <p:pic>
        <p:nvPicPr>
          <p:cNvPr id="202" name="Google Shape;20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9426" y="445025"/>
            <a:ext cx="1911900" cy="21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 1 Perceptron (1958)</a:t>
            </a:r>
            <a:endParaRPr/>
          </a:p>
        </p:txBody>
      </p:sp>
      <p:pic>
        <p:nvPicPr>
          <p:cNvPr id="208" name="Google Shape;2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975" y="1152475"/>
            <a:ext cx="2803626" cy="3527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4"/>
          <p:cNvSpPr txBox="1"/>
          <p:nvPr/>
        </p:nvSpPr>
        <p:spPr>
          <a:xfrm>
            <a:off x="4655750" y="2409175"/>
            <a:ext cx="4256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210" name="Google Shape;210;p24"/>
          <p:cNvSpPr txBox="1">
            <a:spLocks noGrp="1"/>
          </p:cNvSpPr>
          <p:nvPr>
            <p:ph type="body" idx="2"/>
          </p:nvPr>
        </p:nvSpPr>
        <p:spPr>
          <a:xfrm>
            <a:off x="3259025" y="1152475"/>
            <a:ext cx="5573100" cy="3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First known hardware implementation of an ANN</a:t>
            </a:r>
            <a:endParaRPr sz="180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20x20 pixel image recognition (i.e., 400 inputs).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Weights encoded with potentiometers that could be turned by motors during the learning process.</a:t>
            </a: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If y &gt; activation threshold ⇒ 1 otherwise 0</a:t>
            </a:r>
            <a:endParaRPr sz="1800"/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8675" y="2794750"/>
            <a:ext cx="2933800" cy="139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</p:txBody>
      </p:sp>
      <p:sp>
        <p:nvSpPr>
          <p:cNvPr id="217" name="Google Shape;217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6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Design an XOR gate by selecting the weights w</a:t>
            </a:r>
            <a:r>
              <a:rPr lang="en" baseline="-25000"/>
              <a:t>1</a:t>
            </a:r>
            <a:r>
              <a:rPr lang="en"/>
              <a:t> w</a:t>
            </a:r>
            <a:r>
              <a:rPr lang="en" baseline="-25000"/>
              <a:t>2</a:t>
            </a:r>
            <a:r>
              <a:rPr lang="en"/>
              <a:t> and the activation threshold.</a:t>
            </a:r>
            <a:endParaRPr/>
          </a:p>
        </p:txBody>
      </p:sp>
      <p:grpSp>
        <p:nvGrpSpPr>
          <p:cNvPr id="218" name="Google Shape;218;p25"/>
          <p:cNvGrpSpPr/>
          <p:nvPr/>
        </p:nvGrpSpPr>
        <p:grpSpPr>
          <a:xfrm>
            <a:off x="441900" y="1987700"/>
            <a:ext cx="8168700" cy="2508100"/>
            <a:chOff x="441900" y="2057400"/>
            <a:chExt cx="8168700" cy="2508100"/>
          </a:xfrm>
        </p:grpSpPr>
        <p:sp>
          <p:nvSpPr>
            <p:cNvPr id="219" name="Google Shape;219;p25"/>
            <p:cNvSpPr/>
            <p:nvPr/>
          </p:nvSpPr>
          <p:spPr>
            <a:xfrm>
              <a:off x="1524000" y="2131300"/>
              <a:ext cx="6019800" cy="2434200"/>
            </a:xfrm>
            <a:prstGeom prst="bracePair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5"/>
            <p:cNvSpPr/>
            <p:nvPr/>
          </p:nvSpPr>
          <p:spPr>
            <a:xfrm>
              <a:off x="3749500" y="2594575"/>
              <a:ext cx="1433700" cy="14337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1" name="Google Shape;221;p25"/>
            <p:cNvCxnSpPr/>
            <p:nvPr/>
          </p:nvCxnSpPr>
          <p:spPr>
            <a:xfrm rot="10800000" flipH="1">
              <a:off x="4083850" y="2944425"/>
              <a:ext cx="765000" cy="509700"/>
            </a:xfrm>
            <a:prstGeom prst="bentConnector3">
              <a:avLst>
                <a:gd name="adj1" fmla="val 51199"/>
              </a:avLst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2" name="Google Shape;222;p25"/>
            <p:cNvSpPr txBox="1"/>
            <p:nvPr/>
          </p:nvSpPr>
          <p:spPr>
            <a:xfrm>
              <a:off x="4191000" y="3444975"/>
              <a:ext cx="5334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0000"/>
                  </a:solidFill>
                </a:rPr>
                <a:t>__</a:t>
              </a:r>
              <a:endParaRPr sz="2000">
                <a:solidFill>
                  <a:srgbClr val="FF0000"/>
                </a:solidFill>
              </a:endParaRPr>
            </a:p>
          </p:txBody>
        </p:sp>
        <p:cxnSp>
          <p:nvCxnSpPr>
            <p:cNvPr id="223" name="Google Shape;223;p25"/>
            <p:cNvCxnSpPr>
              <a:stCxn id="220" idx="1"/>
            </p:cNvCxnSpPr>
            <p:nvPr/>
          </p:nvCxnSpPr>
          <p:spPr>
            <a:xfrm rot="10800000">
              <a:off x="3043561" y="2279236"/>
              <a:ext cx="915900" cy="525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4" name="Google Shape;224;p25"/>
            <p:cNvCxnSpPr/>
            <p:nvPr/>
          </p:nvCxnSpPr>
          <p:spPr>
            <a:xfrm flipH="1">
              <a:off x="3045061" y="3818314"/>
              <a:ext cx="914400" cy="521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" name="Google Shape;225;p25"/>
            <p:cNvCxnSpPr>
              <a:stCxn id="220" idx="6"/>
            </p:cNvCxnSpPr>
            <p:nvPr/>
          </p:nvCxnSpPr>
          <p:spPr>
            <a:xfrm>
              <a:off x="5183200" y="3311425"/>
              <a:ext cx="654000" cy="9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6" name="Google Shape;226;p25"/>
            <p:cNvSpPr txBox="1"/>
            <p:nvPr/>
          </p:nvSpPr>
          <p:spPr>
            <a:xfrm>
              <a:off x="2676350" y="20574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1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227" name="Google Shape;227;p25"/>
            <p:cNvSpPr txBox="1"/>
            <p:nvPr/>
          </p:nvSpPr>
          <p:spPr>
            <a:xfrm>
              <a:off x="2676350" y="410375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2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228" name="Google Shape;228;p25"/>
            <p:cNvSpPr txBox="1"/>
            <p:nvPr/>
          </p:nvSpPr>
          <p:spPr>
            <a:xfrm>
              <a:off x="5776000" y="30805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y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229" name="Google Shape;229;p25"/>
            <p:cNvSpPr txBox="1"/>
            <p:nvPr/>
          </p:nvSpPr>
          <p:spPr>
            <a:xfrm>
              <a:off x="441900" y="2840500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Input X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0s or 1s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230" name="Google Shape;230;p25"/>
            <p:cNvSpPr txBox="1"/>
            <p:nvPr/>
          </p:nvSpPr>
          <p:spPr>
            <a:xfrm>
              <a:off x="7452300" y="2840500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Output y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 or 1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231" name="Google Shape;231;p25"/>
            <p:cNvSpPr txBox="1"/>
            <p:nvPr/>
          </p:nvSpPr>
          <p:spPr>
            <a:xfrm>
              <a:off x="3429000" y="20574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</a:rPr>
                <a:t>__</a:t>
              </a:r>
              <a:endParaRPr sz="1800" baseline="-25000">
                <a:solidFill>
                  <a:srgbClr val="FF0000"/>
                </a:solidFill>
              </a:endParaRPr>
            </a:p>
          </p:txBody>
        </p:sp>
        <p:sp>
          <p:nvSpPr>
            <p:cNvPr id="232" name="Google Shape;232;p25"/>
            <p:cNvSpPr txBox="1"/>
            <p:nvPr/>
          </p:nvSpPr>
          <p:spPr>
            <a:xfrm>
              <a:off x="3519000" y="39579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</a:rPr>
                <a:t>__</a:t>
              </a:r>
              <a:endParaRPr sz="1800" baseline="-2500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238" name="Google Shape;238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Marvin Minsky (Computer Scientist)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Coauthored 1969 book </a:t>
            </a:r>
            <a:r>
              <a:rPr lang="en" i="1"/>
              <a:t>Perceptron</a:t>
            </a:r>
            <a:r>
              <a:rPr lang="en"/>
              <a:t> that critiqued the</a:t>
            </a:r>
            <a:br>
              <a:rPr lang="en"/>
            </a:br>
            <a:r>
              <a:rPr lang="en"/>
              <a:t>inability of perceptron node to implement an XOR gate.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problem was that single layer nodes were unable to</a:t>
            </a:r>
            <a:br>
              <a:rPr lang="en"/>
            </a:br>
            <a:r>
              <a:rPr lang="en"/>
              <a:t>learn non-linear relationships.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Single perceptron nodes could be stacked together to build a deeper, multilayer ANN which could solve nonlinear problems, but the computing requirements were too demanding for the 1960s.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Minsky's critique contributed to a 15-20 year AI winter.</a:t>
            </a:r>
            <a:endParaRPr/>
          </a:p>
        </p:txBody>
      </p:sp>
      <p:pic>
        <p:nvPicPr>
          <p:cNvPr id="239" name="Google Shape;2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4200" y="304800"/>
            <a:ext cx="1905000" cy="23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Modern ANNs and Deep Learning</a:t>
            </a:r>
            <a:endParaRPr/>
          </a:p>
        </p:txBody>
      </p:sp>
      <p:sp>
        <p:nvSpPr>
          <p:cNvPr id="245" name="Google Shape;245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Multilayer Perceptrons (MLPs) combine multiple "neurons" together to form "deep" networks that are able to solve nonlinear problems.</a:t>
            </a:r>
            <a:endParaRPr/>
          </a:p>
        </p:txBody>
      </p:sp>
      <p:grpSp>
        <p:nvGrpSpPr>
          <p:cNvPr id="246" name="Google Shape;246;p27"/>
          <p:cNvGrpSpPr/>
          <p:nvPr/>
        </p:nvGrpSpPr>
        <p:grpSpPr>
          <a:xfrm>
            <a:off x="152400" y="2057400"/>
            <a:ext cx="8744100" cy="2823900"/>
            <a:chOff x="152400" y="2133600"/>
            <a:chExt cx="8744100" cy="2823900"/>
          </a:xfrm>
        </p:grpSpPr>
        <p:grpSp>
          <p:nvGrpSpPr>
            <p:cNvPr id="247" name="Google Shape;247;p27"/>
            <p:cNvGrpSpPr/>
            <p:nvPr/>
          </p:nvGrpSpPr>
          <p:grpSpPr>
            <a:xfrm>
              <a:off x="1828800" y="2133600"/>
              <a:ext cx="4876800" cy="2590800"/>
              <a:chOff x="1828800" y="2133600"/>
              <a:chExt cx="4876800" cy="2590800"/>
            </a:xfrm>
          </p:grpSpPr>
          <p:sp>
            <p:nvSpPr>
              <p:cNvPr id="248" name="Google Shape;248;p27"/>
              <p:cNvSpPr/>
              <p:nvPr/>
            </p:nvSpPr>
            <p:spPr>
              <a:xfrm>
                <a:off x="4876800" y="38862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7"/>
              <p:cNvSpPr/>
              <p:nvPr/>
            </p:nvSpPr>
            <p:spPr>
              <a:xfrm>
                <a:off x="4876800" y="31623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7"/>
              <p:cNvSpPr/>
              <p:nvPr/>
            </p:nvSpPr>
            <p:spPr>
              <a:xfrm>
                <a:off x="6172200" y="31242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7"/>
              <p:cNvSpPr/>
              <p:nvPr/>
            </p:nvSpPr>
            <p:spPr>
              <a:xfrm>
                <a:off x="3352800" y="21336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7"/>
              <p:cNvSpPr/>
              <p:nvPr/>
            </p:nvSpPr>
            <p:spPr>
              <a:xfrm>
                <a:off x="3352800" y="28194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7"/>
              <p:cNvSpPr/>
              <p:nvPr/>
            </p:nvSpPr>
            <p:spPr>
              <a:xfrm>
                <a:off x="3352800" y="35052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7"/>
              <p:cNvSpPr/>
              <p:nvPr/>
            </p:nvSpPr>
            <p:spPr>
              <a:xfrm>
                <a:off x="3352800" y="41910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7"/>
              <p:cNvSpPr/>
              <p:nvPr/>
            </p:nvSpPr>
            <p:spPr>
              <a:xfrm>
                <a:off x="4876800" y="24384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7"/>
              <p:cNvSpPr/>
              <p:nvPr/>
            </p:nvSpPr>
            <p:spPr>
              <a:xfrm>
                <a:off x="1828800" y="38862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7"/>
              <p:cNvSpPr/>
              <p:nvPr/>
            </p:nvSpPr>
            <p:spPr>
              <a:xfrm>
                <a:off x="1828800" y="31623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7"/>
              <p:cNvSpPr/>
              <p:nvPr/>
            </p:nvSpPr>
            <p:spPr>
              <a:xfrm>
                <a:off x="1828800" y="24384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59" name="Google Shape;259;p27"/>
              <p:cNvCxnSpPr>
                <a:stCxn id="251" idx="6"/>
                <a:endCxn id="255" idx="2"/>
              </p:cNvCxnSpPr>
              <p:nvPr/>
            </p:nvCxnSpPr>
            <p:spPr>
              <a:xfrm>
                <a:off x="3886200" y="2400300"/>
                <a:ext cx="990600" cy="30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0" name="Google Shape;260;p27"/>
              <p:cNvCxnSpPr>
                <a:stCxn id="251" idx="6"/>
                <a:endCxn id="249" idx="2"/>
              </p:cNvCxnSpPr>
              <p:nvPr/>
            </p:nvCxnSpPr>
            <p:spPr>
              <a:xfrm>
                <a:off x="3886200" y="2400300"/>
                <a:ext cx="990600" cy="1028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1" name="Google Shape;261;p27"/>
              <p:cNvCxnSpPr>
                <a:stCxn id="251" idx="6"/>
                <a:endCxn id="248" idx="2"/>
              </p:cNvCxnSpPr>
              <p:nvPr/>
            </p:nvCxnSpPr>
            <p:spPr>
              <a:xfrm>
                <a:off x="3886200" y="2400300"/>
                <a:ext cx="990600" cy="1752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2" name="Google Shape;262;p27"/>
              <p:cNvCxnSpPr>
                <a:stCxn id="252" idx="6"/>
                <a:endCxn id="255" idx="2"/>
              </p:cNvCxnSpPr>
              <p:nvPr/>
            </p:nvCxnSpPr>
            <p:spPr>
              <a:xfrm rot="10800000" flipH="1">
                <a:off x="3886200" y="2705100"/>
                <a:ext cx="990600" cy="38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3" name="Google Shape;263;p27"/>
              <p:cNvCxnSpPr>
                <a:endCxn id="249" idx="2"/>
              </p:cNvCxnSpPr>
              <p:nvPr/>
            </p:nvCxnSpPr>
            <p:spPr>
              <a:xfrm>
                <a:off x="3886200" y="3086100"/>
                <a:ext cx="990600" cy="342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4" name="Google Shape;264;p27"/>
              <p:cNvCxnSpPr>
                <a:stCxn id="252" idx="6"/>
                <a:endCxn id="248" idx="2"/>
              </p:cNvCxnSpPr>
              <p:nvPr/>
            </p:nvCxnSpPr>
            <p:spPr>
              <a:xfrm>
                <a:off x="3886200" y="3086100"/>
                <a:ext cx="990600" cy="1066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5" name="Google Shape;265;p27"/>
              <p:cNvCxnSpPr>
                <a:stCxn id="253" idx="6"/>
                <a:endCxn id="255" idx="2"/>
              </p:cNvCxnSpPr>
              <p:nvPr/>
            </p:nvCxnSpPr>
            <p:spPr>
              <a:xfrm rot="10800000" flipH="1">
                <a:off x="3886200" y="2705100"/>
                <a:ext cx="990600" cy="1066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6" name="Google Shape;266;p27"/>
              <p:cNvCxnSpPr>
                <a:endCxn id="249" idx="2"/>
              </p:cNvCxnSpPr>
              <p:nvPr/>
            </p:nvCxnSpPr>
            <p:spPr>
              <a:xfrm rot="10800000" flipH="1">
                <a:off x="3886200" y="3429000"/>
                <a:ext cx="990600" cy="342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7" name="Google Shape;267;p27"/>
              <p:cNvCxnSpPr>
                <a:stCxn id="253" idx="6"/>
                <a:endCxn id="248" idx="2"/>
              </p:cNvCxnSpPr>
              <p:nvPr/>
            </p:nvCxnSpPr>
            <p:spPr>
              <a:xfrm>
                <a:off x="3886200" y="3771900"/>
                <a:ext cx="990600" cy="38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8" name="Google Shape;268;p27"/>
              <p:cNvCxnSpPr>
                <a:stCxn id="254" idx="6"/>
                <a:endCxn id="255" idx="2"/>
              </p:cNvCxnSpPr>
              <p:nvPr/>
            </p:nvCxnSpPr>
            <p:spPr>
              <a:xfrm rot="10800000" flipH="1">
                <a:off x="3886200" y="2705100"/>
                <a:ext cx="990600" cy="1752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9" name="Google Shape;269;p27"/>
              <p:cNvCxnSpPr>
                <a:stCxn id="254" idx="6"/>
                <a:endCxn id="249" idx="2"/>
              </p:cNvCxnSpPr>
              <p:nvPr/>
            </p:nvCxnSpPr>
            <p:spPr>
              <a:xfrm rot="10800000" flipH="1">
                <a:off x="3886200" y="3429000"/>
                <a:ext cx="990600" cy="1028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0" name="Google Shape;270;p27"/>
              <p:cNvCxnSpPr>
                <a:stCxn id="254" idx="6"/>
                <a:endCxn id="248" idx="2"/>
              </p:cNvCxnSpPr>
              <p:nvPr/>
            </p:nvCxnSpPr>
            <p:spPr>
              <a:xfrm rot="10800000" flipH="1">
                <a:off x="3886200" y="4152900"/>
                <a:ext cx="990600" cy="30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1" name="Google Shape;271;p27"/>
              <p:cNvCxnSpPr>
                <a:stCxn id="258" idx="6"/>
                <a:endCxn id="251" idx="2"/>
              </p:cNvCxnSpPr>
              <p:nvPr/>
            </p:nvCxnSpPr>
            <p:spPr>
              <a:xfrm rot="10800000" flipH="1">
                <a:off x="2362200" y="2400300"/>
                <a:ext cx="990600" cy="30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2" name="Google Shape;272;p27"/>
              <p:cNvCxnSpPr>
                <a:endCxn id="252" idx="2"/>
              </p:cNvCxnSpPr>
              <p:nvPr/>
            </p:nvCxnSpPr>
            <p:spPr>
              <a:xfrm>
                <a:off x="2362200" y="2705100"/>
                <a:ext cx="990600" cy="38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3" name="Google Shape;273;p27"/>
              <p:cNvCxnSpPr>
                <a:stCxn id="258" idx="6"/>
                <a:endCxn id="253" idx="2"/>
              </p:cNvCxnSpPr>
              <p:nvPr/>
            </p:nvCxnSpPr>
            <p:spPr>
              <a:xfrm>
                <a:off x="2362200" y="2705100"/>
                <a:ext cx="990600" cy="1066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4" name="Google Shape;274;p27"/>
              <p:cNvCxnSpPr>
                <a:stCxn id="258" idx="6"/>
                <a:endCxn id="254" idx="2"/>
              </p:cNvCxnSpPr>
              <p:nvPr/>
            </p:nvCxnSpPr>
            <p:spPr>
              <a:xfrm>
                <a:off x="2362200" y="2705100"/>
                <a:ext cx="990600" cy="1752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5" name="Google Shape;275;p27"/>
              <p:cNvCxnSpPr>
                <a:stCxn id="257" idx="6"/>
                <a:endCxn id="251" idx="2"/>
              </p:cNvCxnSpPr>
              <p:nvPr/>
            </p:nvCxnSpPr>
            <p:spPr>
              <a:xfrm rot="10800000" flipH="1">
                <a:off x="2362200" y="2400300"/>
                <a:ext cx="990600" cy="1028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6" name="Google Shape;276;p27"/>
              <p:cNvCxnSpPr>
                <a:stCxn id="257" idx="6"/>
                <a:endCxn id="252" idx="2"/>
              </p:cNvCxnSpPr>
              <p:nvPr/>
            </p:nvCxnSpPr>
            <p:spPr>
              <a:xfrm rot="10800000" flipH="1">
                <a:off x="2362200" y="3086100"/>
                <a:ext cx="990600" cy="342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7" name="Google Shape;277;p27"/>
              <p:cNvCxnSpPr>
                <a:stCxn id="257" idx="6"/>
                <a:endCxn id="253" idx="2"/>
              </p:cNvCxnSpPr>
              <p:nvPr/>
            </p:nvCxnSpPr>
            <p:spPr>
              <a:xfrm>
                <a:off x="2362200" y="3429000"/>
                <a:ext cx="990600" cy="342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8" name="Google Shape;278;p27"/>
              <p:cNvCxnSpPr>
                <a:endCxn id="254" idx="2"/>
              </p:cNvCxnSpPr>
              <p:nvPr/>
            </p:nvCxnSpPr>
            <p:spPr>
              <a:xfrm>
                <a:off x="2362200" y="3429000"/>
                <a:ext cx="990600" cy="1028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9" name="Google Shape;279;p27"/>
              <p:cNvCxnSpPr>
                <a:stCxn id="256" idx="6"/>
                <a:endCxn id="251" idx="2"/>
              </p:cNvCxnSpPr>
              <p:nvPr/>
            </p:nvCxnSpPr>
            <p:spPr>
              <a:xfrm rot="10800000" flipH="1">
                <a:off x="2362200" y="2400300"/>
                <a:ext cx="990600" cy="1752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0" name="Google Shape;280;p27"/>
              <p:cNvCxnSpPr>
                <a:stCxn id="256" idx="6"/>
                <a:endCxn id="252" idx="2"/>
              </p:cNvCxnSpPr>
              <p:nvPr/>
            </p:nvCxnSpPr>
            <p:spPr>
              <a:xfrm rot="10800000" flipH="1">
                <a:off x="2362200" y="3086100"/>
                <a:ext cx="990600" cy="1066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1" name="Google Shape;281;p27"/>
              <p:cNvCxnSpPr>
                <a:stCxn id="256" idx="6"/>
                <a:endCxn id="253" idx="2"/>
              </p:cNvCxnSpPr>
              <p:nvPr/>
            </p:nvCxnSpPr>
            <p:spPr>
              <a:xfrm rot="10800000" flipH="1">
                <a:off x="2362200" y="3771900"/>
                <a:ext cx="990600" cy="38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2" name="Google Shape;282;p27"/>
              <p:cNvCxnSpPr>
                <a:stCxn id="256" idx="6"/>
                <a:endCxn id="254" idx="2"/>
              </p:cNvCxnSpPr>
              <p:nvPr/>
            </p:nvCxnSpPr>
            <p:spPr>
              <a:xfrm>
                <a:off x="2362200" y="4152900"/>
                <a:ext cx="990600" cy="30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3" name="Google Shape;283;p27"/>
              <p:cNvCxnSpPr>
                <a:stCxn id="255" idx="6"/>
                <a:endCxn id="250" idx="2"/>
              </p:cNvCxnSpPr>
              <p:nvPr/>
            </p:nvCxnSpPr>
            <p:spPr>
              <a:xfrm>
                <a:off x="5410200" y="2705100"/>
                <a:ext cx="762000" cy="685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4" name="Google Shape;284;p27"/>
              <p:cNvCxnSpPr>
                <a:stCxn id="249" idx="6"/>
                <a:endCxn id="250" idx="2"/>
              </p:cNvCxnSpPr>
              <p:nvPr/>
            </p:nvCxnSpPr>
            <p:spPr>
              <a:xfrm rot="10800000" flipH="1">
                <a:off x="5410200" y="3390900"/>
                <a:ext cx="762000" cy="38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5" name="Google Shape;285;p27"/>
              <p:cNvCxnSpPr>
                <a:stCxn id="248" idx="6"/>
                <a:endCxn id="250" idx="2"/>
              </p:cNvCxnSpPr>
              <p:nvPr/>
            </p:nvCxnSpPr>
            <p:spPr>
              <a:xfrm rot="10800000" flipH="1">
                <a:off x="5410200" y="3390900"/>
                <a:ext cx="762000" cy="762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sp>
          <p:nvSpPr>
            <p:cNvPr id="286" name="Google Shape;286;p27"/>
            <p:cNvSpPr txBox="1"/>
            <p:nvPr/>
          </p:nvSpPr>
          <p:spPr>
            <a:xfrm>
              <a:off x="6934200" y="2745600"/>
              <a:ext cx="1962300" cy="129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2"/>
                  </a:solidFill>
                </a:rPr>
                <a:t>Output layer:</a:t>
              </a:r>
              <a:endParaRPr sz="1800" b="1">
                <a:solidFill>
                  <a:schemeClr val="dk2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One output node</a:t>
              </a:r>
              <a:endParaRPr sz="1800">
                <a:solidFill>
                  <a:schemeClr val="dk2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for each class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(binary classifier)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1447800" y="2209800"/>
              <a:ext cx="381000" cy="2362200"/>
            </a:xfrm>
            <a:prstGeom prst="leftBrace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7"/>
            <p:cNvSpPr txBox="1"/>
            <p:nvPr/>
          </p:nvSpPr>
          <p:spPr>
            <a:xfrm>
              <a:off x="152400" y="2669400"/>
              <a:ext cx="1428900" cy="129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2"/>
                  </a:solidFill>
                </a:rPr>
                <a:t>Input layer:</a:t>
              </a:r>
              <a:endParaRPr sz="1800" b="1">
                <a:solidFill>
                  <a:schemeClr val="dk2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One node</a:t>
              </a:r>
              <a:endParaRPr sz="1800">
                <a:solidFill>
                  <a:schemeClr val="dk2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for each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feature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289" name="Google Shape;289;p27"/>
            <p:cNvSpPr txBox="1"/>
            <p:nvPr/>
          </p:nvSpPr>
          <p:spPr>
            <a:xfrm>
              <a:off x="4038600" y="4495800"/>
              <a:ext cx="4561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Two hidden layers (&gt;1 == deep learning)</a:t>
              </a:r>
              <a:endParaRPr sz="18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295" name="Google Shape;295;p28"/>
          <p:cNvSpPr txBox="1"/>
          <p:nvPr/>
        </p:nvSpPr>
        <p:spPr>
          <a:xfrm>
            <a:off x="304800" y="1371600"/>
            <a:ext cx="236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155CC"/>
                </a:solidFill>
              </a:rPr>
              <a:t>x</a:t>
            </a:r>
            <a:r>
              <a:rPr lang="en" sz="1800" b="1" baseline="-25000">
                <a:solidFill>
                  <a:srgbClr val="1155CC"/>
                </a:solidFill>
              </a:rPr>
              <a:t>1</a:t>
            </a:r>
            <a:r>
              <a:rPr lang="en" sz="1800" b="1">
                <a:solidFill>
                  <a:srgbClr val="1155CC"/>
                </a:solidFill>
              </a:rPr>
              <a:t> = credit score</a:t>
            </a:r>
            <a:br>
              <a:rPr lang="en" sz="1800" b="1">
                <a:solidFill>
                  <a:srgbClr val="1155CC"/>
                </a:solidFill>
              </a:rPr>
            </a:br>
            <a:r>
              <a:rPr lang="en" sz="1800" b="1">
                <a:solidFill>
                  <a:srgbClr val="1155CC"/>
                </a:solidFill>
              </a:rPr>
              <a:t>       [0,1]</a:t>
            </a:r>
            <a:endParaRPr sz="1800" b="1">
              <a:solidFill>
                <a:srgbClr val="1155CC"/>
              </a:solidFill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228600" y="3810000"/>
            <a:ext cx="205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CC0000"/>
                </a:solidFill>
              </a:rPr>
              <a:t>x</a:t>
            </a:r>
            <a:r>
              <a:rPr lang="en" sz="1800" b="1" baseline="-25000">
                <a:solidFill>
                  <a:srgbClr val="CC0000"/>
                </a:solidFill>
              </a:rPr>
              <a:t>3</a:t>
            </a:r>
            <a:r>
              <a:rPr lang="en" sz="1800" b="1">
                <a:solidFill>
                  <a:srgbClr val="CC0000"/>
                </a:solidFill>
              </a:rPr>
              <a:t> = employment</a:t>
            </a:r>
            <a:br>
              <a:rPr lang="en" sz="1800" b="1">
                <a:solidFill>
                  <a:srgbClr val="CC0000"/>
                </a:solidFill>
              </a:rPr>
            </a:br>
            <a:r>
              <a:rPr lang="en" sz="1800" b="1">
                <a:solidFill>
                  <a:srgbClr val="CC0000"/>
                </a:solidFill>
              </a:rPr>
              <a:t>       stability</a:t>
            </a:r>
            <a:br>
              <a:rPr lang="en" sz="1800" b="1">
                <a:solidFill>
                  <a:srgbClr val="CC0000"/>
                </a:solidFill>
              </a:rPr>
            </a:br>
            <a:r>
              <a:rPr lang="en" sz="1800" b="1">
                <a:solidFill>
                  <a:srgbClr val="CC0000"/>
                </a:solidFill>
              </a:rPr>
              <a:t>       [0,1]</a:t>
            </a:r>
            <a:endParaRPr sz="1800" b="1">
              <a:solidFill>
                <a:srgbClr val="CC0000"/>
              </a:solidFill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304800" y="2514600"/>
            <a:ext cx="1371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8761D"/>
                </a:solidFill>
              </a:rPr>
              <a:t>x</a:t>
            </a:r>
            <a:r>
              <a:rPr lang="en" sz="1800" b="1" baseline="-25000">
                <a:solidFill>
                  <a:srgbClr val="38761D"/>
                </a:solidFill>
              </a:rPr>
              <a:t>2</a:t>
            </a:r>
            <a:r>
              <a:rPr lang="en" sz="1800" b="1">
                <a:solidFill>
                  <a:srgbClr val="38761D"/>
                </a:solidFill>
              </a:rPr>
              <a:t> = DTIR</a:t>
            </a:r>
            <a:br>
              <a:rPr lang="en" sz="1800" b="1">
                <a:solidFill>
                  <a:srgbClr val="38761D"/>
                </a:solidFill>
              </a:rPr>
            </a:br>
            <a:r>
              <a:rPr lang="en" sz="1800" b="1">
                <a:solidFill>
                  <a:srgbClr val="38761D"/>
                </a:solidFill>
              </a:rPr>
              <a:t>       [0,1]</a:t>
            </a:r>
            <a:endParaRPr sz="1800" b="1">
              <a:solidFill>
                <a:srgbClr val="38761D"/>
              </a:solidFill>
            </a:endParaRPr>
          </a:p>
        </p:txBody>
      </p:sp>
      <p:sp>
        <p:nvSpPr>
          <p:cNvPr id="298" name="Google Shape;298;p28"/>
          <p:cNvSpPr txBox="1"/>
          <p:nvPr/>
        </p:nvSpPr>
        <p:spPr>
          <a:xfrm>
            <a:off x="6629400" y="2590800"/>
            <a:ext cx="167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B45F06"/>
                </a:solidFill>
              </a:rPr>
              <a:t>y = 0/1</a:t>
            </a:r>
            <a:endParaRPr sz="1800" b="1">
              <a:solidFill>
                <a:srgbClr val="B45F06"/>
              </a:solidFill>
            </a:endParaRPr>
          </a:p>
        </p:txBody>
      </p:sp>
      <p:sp>
        <p:nvSpPr>
          <p:cNvPr id="299" name="Google Shape;299;p28"/>
          <p:cNvSpPr txBox="1"/>
          <p:nvPr/>
        </p:nvSpPr>
        <p:spPr>
          <a:xfrm>
            <a:off x="2667000" y="4110300"/>
            <a:ext cx="1600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h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 = 4 nodes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300" name="Google Shape;300;p28"/>
          <p:cNvSpPr txBox="1"/>
          <p:nvPr/>
        </p:nvSpPr>
        <p:spPr>
          <a:xfrm>
            <a:off x="4191000" y="3805500"/>
            <a:ext cx="1600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h</a:t>
            </a:r>
            <a:r>
              <a:rPr lang="en" sz="1800" b="1" baseline="-25000">
                <a:solidFill>
                  <a:schemeClr val="dk2"/>
                </a:solidFill>
              </a:rPr>
              <a:t>2</a:t>
            </a:r>
            <a:r>
              <a:rPr lang="en" sz="1800" b="1">
                <a:solidFill>
                  <a:schemeClr val="dk2"/>
                </a:solidFill>
              </a:rPr>
              <a:t> = 3 nodes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301" name="Google Shape;301;p28"/>
          <p:cNvSpPr txBox="1"/>
          <p:nvPr/>
        </p:nvSpPr>
        <p:spPr>
          <a:xfrm>
            <a:off x="2667000" y="1066800"/>
            <a:ext cx="335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h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 and h</a:t>
            </a:r>
            <a:r>
              <a:rPr lang="en" sz="1800" b="1" baseline="-25000">
                <a:solidFill>
                  <a:schemeClr val="dk2"/>
                </a:solidFill>
              </a:rPr>
              <a:t>2</a:t>
            </a:r>
            <a:r>
              <a:rPr lang="en" sz="1800" b="1">
                <a:solidFill>
                  <a:schemeClr val="dk2"/>
                </a:solidFill>
              </a:rPr>
              <a:t> are ReLU activated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302" name="Google Shape;302;p28"/>
          <p:cNvSpPr txBox="1"/>
          <p:nvPr/>
        </p:nvSpPr>
        <p:spPr>
          <a:xfrm>
            <a:off x="6096000" y="1981200"/>
            <a:ext cx="25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B45F06"/>
                </a:solidFill>
              </a:rPr>
              <a:t>y is sigmoid activated</a:t>
            </a:r>
            <a:endParaRPr sz="1800" b="1">
              <a:solidFill>
                <a:srgbClr val="B45F06"/>
              </a:solidFill>
            </a:endParaRPr>
          </a:p>
        </p:txBody>
      </p:sp>
      <p:grpSp>
        <p:nvGrpSpPr>
          <p:cNvPr id="303" name="Google Shape;303;p28"/>
          <p:cNvGrpSpPr/>
          <p:nvPr/>
        </p:nvGrpSpPr>
        <p:grpSpPr>
          <a:xfrm>
            <a:off x="1676400" y="1524000"/>
            <a:ext cx="4876800" cy="2590800"/>
            <a:chOff x="1828800" y="2133600"/>
            <a:chExt cx="4876800" cy="2590800"/>
          </a:xfrm>
        </p:grpSpPr>
        <p:sp>
          <p:nvSpPr>
            <p:cNvPr id="304" name="Google Shape;304;p28"/>
            <p:cNvSpPr/>
            <p:nvPr/>
          </p:nvSpPr>
          <p:spPr>
            <a:xfrm>
              <a:off x="4876800" y="38862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4876800" y="31623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6172200" y="3124200"/>
              <a:ext cx="533400" cy="533400"/>
            </a:xfrm>
            <a:prstGeom prst="ellipse">
              <a:avLst/>
            </a:prstGeom>
            <a:solidFill>
              <a:srgbClr val="F9CB9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3352800" y="21336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3352800" y="28194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3352800" y="35052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3352800" y="41910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4876800" y="24384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8"/>
            <p:cNvSpPr/>
            <p:nvPr/>
          </p:nvSpPr>
          <p:spPr>
            <a:xfrm>
              <a:off x="1828800" y="3886200"/>
              <a:ext cx="533400" cy="533400"/>
            </a:xfrm>
            <a:prstGeom prst="ellipse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8"/>
            <p:cNvSpPr/>
            <p:nvPr/>
          </p:nvSpPr>
          <p:spPr>
            <a:xfrm>
              <a:off x="1828800" y="3162300"/>
              <a:ext cx="533400" cy="533400"/>
            </a:xfrm>
            <a:prstGeom prst="ellipse">
              <a:avLst/>
            </a:prstGeom>
            <a:solidFill>
              <a:srgbClr val="B6D7A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>
              <a:off x="1828800" y="2438400"/>
              <a:ext cx="533400" cy="533400"/>
            </a:xfrm>
            <a:prstGeom prst="ellipse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15" name="Google Shape;315;p28"/>
            <p:cNvCxnSpPr>
              <a:stCxn id="307" idx="6"/>
              <a:endCxn id="311" idx="2"/>
            </p:cNvCxnSpPr>
            <p:nvPr/>
          </p:nvCxnSpPr>
          <p:spPr>
            <a:xfrm>
              <a:off x="3886200" y="24003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6" name="Google Shape;316;p28"/>
            <p:cNvCxnSpPr>
              <a:stCxn id="307" idx="6"/>
              <a:endCxn id="305" idx="2"/>
            </p:cNvCxnSpPr>
            <p:nvPr/>
          </p:nvCxnSpPr>
          <p:spPr>
            <a:xfrm>
              <a:off x="3886200" y="24003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7" name="Google Shape;317;p28"/>
            <p:cNvCxnSpPr>
              <a:stCxn id="307" idx="6"/>
              <a:endCxn id="304" idx="2"/>
            </p:cNvCxnSpPr>
            <p:nvPr/>
          </p:nvCxnSpPr>
          <p:spPr>
            <a:xfrm>
              <a:off x="3886200" y="24003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8" name="Google Shape;318;p28"/>
            <p:cNvCxnSpPr>
              <a:stCxn id="308" idx="6"/>
              <a:endCxn id="311" idx="2"/>
            </p:cNvCxnSpPr>
            <p:nvPr/>
          </p:nvCxnSpPr>
          <p:spPr>
            <a:xfrm rot="10800000" flipH="1">
              <a:off x="3886200" y="27051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9" name="Google Shape;319;p28"/>
            <p:cNvCxnSpPr>
              <a:endCxn id="305" idx="2"/>
            </p:cNvCxnSpPr>
            <p:nvPr/>
          </p:nvCxnSpPr>
          <p:spPr>
            <a:xfrm>
              <a:off x="3886200" y="30861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0" name="Google Shape;320;p28"/>
            <p:cNvCxnSpPr>
              <a:stCxn id="308" idx="6"/>
              <a:endCxn id="304" idx="2"/>
            </p:cNvCxnSpPr>
            <p:nvPr/>
          </p:nvCxnSpPr>
          <p:spPr>
            <a:xfrm>
              <a:off x="3886200" y="3086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1" name="Google Shape;321;p28"/>
            <p:cNvCxnSpPr>
              <a:stCxn id="309" idx="6"/>
              <a:endCxn id="311" idx="2"/>
            </p:cNvCxnSpPr>
            <p:nvPr/>
          </p:nvCxnSpPr>
          <p:spPr>
            <a:xfrm rot="10800000" flipH="1">
              <a:off x="3886200" y="2705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2" name="Google Shape;322;p28"/>
            <p:cNvCxnSpPr>
              <a:endCxn id="305" idx="2"/>
            </p:cNvCxnSpPr>
            <p:nvPr/>
          </p:nvCxnSpPr>
          <p:spPr>
            <a:xfrm rot="10800000" flipH="1">
              <a:off x="3886200" y="34290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3" name="Google Shape;323;p28"/>
            <p:cNvCxnSpPr>
              <a:stCxn id="309" idx="6"/>
              <a:endCxn id="304" idx="2"/>
            </p:cNvCxnSpPr>
            <p:nvPr/>
          </p:nvCxnSpPr>
          <p:spPr>
            <a:xfrm>
              <a:off x="3886200" y="37719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4" name="Google Shape;324;p28"/>
            <p:cNvCxnSpPr>
              <a:stCxn id="310" idx="6"/>
              <a:endCxn id="311" idx="2"/>
            </p:cNvCxnSpPr>
            <p:nvPr/>
          </p:nvCxnSpPr>
          <p:spPr>
            <a:xfrm rot="10800000" flipH="1">
              <a:off x="3886200" y="27051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5" name="Google Shape;325;p28"/>
            <p:cNvCxnSpPr>
              <a:stCxn id="310" idx="6"/>
              <a:endCxn id="305" idx="2"/>
            </p:cNvCxnSpPr>
            <p:nvPr/>
          </p:nvCxnSpPr>
          <p:spPr>
            <a:xfrm rot="10800000" flipH="1">
              <a:off x="3886200" y="34290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6" name="Google Shape;326;p28"/>
            <p:cNvCxnSpPr>
              <a:stCxn id="310" idx="6"/>
              <a:endCxn id="304" idx="2"/>
            </p:cNvCxnSpPr>
            <p:nvPr/>
          </p:nvCxnSpPr>
          <p:spPr>
            <a:xfrm rot="10800000" flipH="1">
              <a:off x="3886200" y="41529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7" name="Google Shape;327;p28"/>
            <p:cNvCxnSpPr>
              <a:stCxn id="314" idx="6"/>
              <a:endCxn id="307" idx="2"/>
            </p:cNvCxnSpPr>
            <p:nvPr/>
          </p:nvCxnSpPr>
          <p:spPr>
            <a:xfrm rot="10800000" flipH="1">
              <a:off x="2362200" y="24003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8" name="Google Shape;328;p28"/>
            <p:cNvCxnSpPr>
              <a:endCxn id="308" idx="2"/>
            </p:cNvCxnSpPr>
            <p:nvPr/>
          </p:nvCxnSpPr>
          <p:spPr>
            <a:xfrm>
              <a:off x="2362200" y="27051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9" name="Google Shape;329;p28"/>
            <p:cNvCxnSpPr>
              <a:stCxn id="314" idx="6"/>
              <a:endCxn id="309" idx="2"/>
            </p:cNvCxnSpPr>
            <p:nvPr/>
          </p:nvCxnSpPr>
          <p:spPr>
            <a:xfrm>
              <a:off x="2362200" y="2705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0" name="Google Shape;330;p28"/>
            <p:cNvCxnSpPr>
              <a:stCxn id="314" idx="6"/>
              <a:endCxn id="310" idx="2"/>
            </p:cNvCxnSpPr>
            <p:nvPr/>
          </p:nvCxnSpPr>
          <p:spPr>
            <a:xfrm>
              <a:off x="2362200" y="27051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1" name="Google Shape;331;p28"/>
            <p:cNvCxnSpPr>
              <a:stCxn id="313" idx="6"/>
              <a:endCxn id="307" idx="2"/>
            </p:cNvCxnSpPr>
            <p:nvPr/>
          </p:nvCxnSpPr>
          <p:spPr>
            <a:xfrm rot="10800000" flipH="1">
              <a:off x="2362200" y="24003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2" name="Google Shape;332;p28"/>
            <p:cNvCxnSpPr>
              <a:stCxn id="313" idx="6"/>
              <a:endCxn id="308" idx="2"/>
            </p:cNvCxnSpPr>
            <p:nvPr/>
          </p:nvCxnSpPr>
          <p:spPr>
            <a:xfrm rot="10800000" flipH="1">
              <a:off x="2362200" y="30861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3" name="Google Shape;333;p28"/>
            <p:cNvCxnSpPr>
              <a:stCxn id="313" idx="6"/>
              <a:endCxn id="309" idx="2"/>
            </p:cNvCxnSpPr>
            <p:nvPr/>
          </p:nvCxnSpPr>
          <p:spPr>
            <a:xfrm>
              <a:off x="2362200" y="34290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4" name="Google Shape;334;p28"/>
            <p:cNvCxnSpPr>
              <a:endCxn id="310" idx="2"/>
            </p:cNvCxnSpPr>
            <p:nvPr/>
          </p:nvCxnSpPr>
          <p:spPr>
            <a:xfrm>
              <a:off x="2362200" y="34290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5" name="Google Shape;335;p28"/>
            <p:cNvCxnSpPr>
              <a:stCxn id="312" idx="6"/>
              <a:endCxn id="307" idx="2"/>
            </p:cNvCxnSpPr>
            <p:nvPr/>
          </p:nvCxnSpPr>
          <p:spPr>
            <a:xfrm rot="10800000" flipH="1">
              <a:off x="2362200" y="24003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6" name="Google Shape;336;p28"/>
            <p:cNvCxnSpPr>
              <a:stCxn id="312" idx="6"/>
              <a:endCxn id="308" idx="2"/>
            </p:cNvCxnSpPr>
            <p:nvPr/>
          </p:nvCxnSpPr>
          <p:spPr>
            <a:xfrm rot="10800000" flipH="1">
              <a:off x="2362200" y="3086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7" name="Google Shape;337;p28"/>
            <p:cNvCxnSpPr>
              <a:stCxn id="312" idx="6"/>
              <a:endCxn id="309" idx="2"/>
            </p:cNvCxnSpPr>
            <p:nvPr/>
          </p:nvCxnSpPr>
          <p:spPr>
            <a:xfrm rot="10800000" flipH="1">
              <a:off x="2362200" y="37719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8" name="Google Shape;338;p28"/>
            <p:cNvCxnSpPr>
              <a:stCxn id="312" idx="6"/>
              <a:endCxn id="310" idx="2"/>
            </p:cNvCxnSpPr>
            <p:nvPr/>
          </p:nvCxnSpPr>
          <p:spPr>
            <a:xfrm>
              <a:off x="2362200" y="41529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9" name="Google Shape;339;p28"/>
            <p:cNvCxnSpPr>
              <a:stCxn id="311" idx="6"/>
              <a:endCxn id="306" idx="2"/>
            </p:cNvCxnSpPr>
            <p:nvPr/>
          </p:nvCxnSpPr>
          <p:spPr>
            <a:xfrm>
              <a:off x="5410200" y="2705100"/>
              <a:ext cx="762000" cy="68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40" name="Google Shape;340;p28"/>
            <p:cNvCxnSpPr>
              <a:stCxn id="305" idx="6"/>
              <a:endCxn id="306" idx="2"/>
            </p:cNvCxnSpPr>
            <p:nvPr/>
          </p:nvCxnSpPr>
          <p:spPr>
            <a:xfrm rot="10800000" flipH="1">
              <a:off x="5410200" y="3390900"/>
              <a:ext cx="762000" cy="38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41" name="Google Shape;341;p28"/>
            <p:cNvCxnSpPr>
              <a:stCxn id="304" idx="6"/>
              <a:endCxn id="306" idx="2"/>
            </p:cNvCxnSpPr>
            <p:nvPr/>
          </p:nvCxnSpPr>
          <p:spPr>
            <a:xfrm rot="10800000" flipH="1">
              <a:off x="5410200" y="3390900"/>
              <a:ext cx="762000" cy="76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347" name="Google Shape;347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did we know…</a:t>
            </a:r>
            <a:endParaRPr sz="180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3 input nodes? 3 features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1 output node? binary classification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hidden layers? educated guess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</a:t>
            </a:r>
            <a:r>
              <a:rPr lang="en" sz="1800" baseline="-25000"/>
              <a:t>1</a:t>
            </a:r>
            <a:r>
              <a:rPr lang="en" sz="1800"/>
              <a:t> with 4 nodes? educated guess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</a:t>
            </a:r>
            <a:r>
              <a:rPr lang="en" sz="1800" baseline="-25000"/>
              <a:t>2</a:t>
            </a:r>
            <a:r>
              <a:rPr lang="en" sz="1800"/>
              <a:t> with 3 nodes? educated guess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sz="1800"/>
              <a:t>ReLU activation? educated guess</a:t>
            </a:r>
            <a:endParaRPr sz="1800"/>
          </a:p>
        </p:txBody>
      </p:sp>
      <p:sp>
        <p:nvSpPr>
          <p:cNvPr id="348" name="Google Shape;348;p29"/>
          <p:cNvSpPr txBox="1">
            <a:spLocks noGrp="1"/>
          </p:cNvSpPr>
          <p:nvPr>
            <p:ph type="body" idx="2"/>
          </p:nvPr>
        </p:nvSpPr>
        <p:spPr>
          <a:xfrm>
            <a:off x="4800600" y="1152475"/>
            <a:ext cx="4031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ANN Equations</a:t>
            </a:r>
            <a:endParaRPr sz="180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X = Input Data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</a:t>
            </a:r>
            <a:r>
              <a:rPr lang="en" sz="1800" baseline="-25000"/>
              <a:t>1</a:t>
            </a:r>
            <a:r>
              <a:rPr lang="en" sz="1800"/>
              <a:t> = ReLU(W</a:t>
            </a:r>
            <a:r>
              <a:rPr lang="en" sz="1800" baseline="-25000"/>
              <a:t>1</a:t>
            </a:r>
            <a:r>
              <a:rPr lang="en" sz="1800"/>
              <a:t>X + B</a:t>
            </a:r>
            <a:r>
              <a:rPr lang="en" sz="1800" baseline="-25000"/>
              <a:t>1</a:t>
            </a:r>
            <a:r>
              <a:rPr lang="en" sz="1800"/>
              <a:t>)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</a:t>
            </a:r>
            <a:r>
              <a:rPr lang="en" sz="1800" baseline="-25000"/>
              <a:t>2</a:t>
            </a:r>
            <a:r>
              <a:rPr lang="en" sz="1800"/>
              <a:t> = ReLU(W</a:t>
            </a:r>
            <a:r>
              <a:rPr lang="en" sz="1800" baseline="-25000"/>
              <a:t>2</a:t>
            </a:r>
            <a:r>
              <a:rPr lang="en" sz="1800"/>
              <a:t>H</a:t>
            </a:r>
            <a:r>
              <a:rPr lang="en" sz="1800" baseline="-25000"/>
              <a:t>1</a:t>
            </a:r>
            <a:r>
              <a:rPr lang="en" sz="1800"/>
              <a:t> + B</a:t>
            </a:r>
            <a:r>
              <a:rPr lang="en" sz="1800" baseline="-25000"/>
              <a:t>2</a:t>
            </a:r>
            <a:r>
              <a:rPr lang="en" sz="1800"/>
              <a:t>)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 = Sigmoid(W</a:t>
            </a:r>
            <a:r>
              <a:rPr lang="en" sz="1800" baseline="-25000"/>
              <a:t>3</a:t>
            </a:r>
            <a:r>
              <a:rPr lang="en" sz="1800"/>
              <a:t>H</a:t>
            </a:r>
            <a:r>
              <a:rPr lang="en" sz="1800" baseline="-25000"/>
              <a:t>2</a:t>
            </a:r>
            <a:r>
              <a:rPr lang="en" sz="1800"/>
              <a:t> + B</a:t>
            </a:r>
            <a:r>
              <a:rPr lang="en" sz="1800" baseline="-25000"/>
              <a:t>3</a:t>
            </a:r>
            <a:r>
              <a:rPr lang="en" sz="1800"/>
              <a:t>)</a:t>
            </a: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/>
              <a:t>W</a:t>
            </a:r>
            <a:r>
              <a:rPr lang="en" sz="1800" baseline="-25000"/>
              <a:t>1</a:t>
            </a:r>
            <a:r>
              <a:rPr lang="en" sz="1800"/>
              <a:t> has three weights; W</a:t>
            </a:r>
            <a:r>
              <a:rPr lang="en" sz="1800" baseline="-25000"/>
              <a:t>2</a:t>
            </a:r>
            <a:r>
              <a:rPr lang="en" sz="1800"/>
              <a:t> has four; and W</a:t>
            </a:r>
            <a:r>
              <a:rPr lang="en" sz="1800" baseline="-25000"/>
              <a:t>3</a:t>
            </a:r>
            <a:r>
              <a:rPr lang="en" sz="1800"/>
              <a:t> has three (one for each input)</a:t>
            </a: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graphicFrame>
        <p:nvGraphicFramePr>
          <p:cNvPr id="354" name="Google Shape;354;p30"/>
          <p:cNvGraphicFramePr/>
          <p:nvPr/>
        </p:nvGraphicFramePr>
        <p:xfrm>
          <a:off x="2133600" y="1996650"/>
          <a:ext cx="5130800" cy="2194410"/>
        </p:xfrm>
        <a:graphic>
          <a:graphicData uri="http://schemas.openxmlformats.org/drawingml/2006/table">
            <a:tbl>
              <a:tblPr>
                <a:noFill/>
                <a:tableStyleId>{1B72C211-2515-44A7-ACB2-10BA77DF9A95}</a:tableStyleId>
              </a:tblPr>
              <a:tblGrid>
                <a:gridCol w="1361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2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2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Credit Score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DTI Ratio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Employment Stability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Loan Approved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55" name="Google Shape;355;p30"/>
          <p:cNvSpPr txBox="1"/>
          <p:nvPr/>
        </p:nvSpPr>
        <p:spPr>
          <a:xfrm>
            <a:off x="2514600" y="1524000"/>
            <a:ext cx="4256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Loan Approval Training Data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56" name="Google Shape;356;p30"/>
          <p:cNvSpPr txBox="1"/>
          <p:nvPr/>
        </p:nvSpPr>
        <p:spPr>
          <a:xfrm>
            <a:off x="2443650" y="4629000"/>
            <a:ext cx="425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(Extremely small training set, I know)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362" name="Google Shape;362;p31"/>
          <p:cNvSpPr txBox="1"/>
          <p:nvPr/>
        </p:nvSpPr>
        <p:spPr>
          <a:xfrm>
            <a:off x="304800" y="1371600"/>
            <a:ext cx="236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</a:rPr>
              <a:t>x</a:t>
            </a:r>
            <a:r>
              <a:rPr lang="en" sz="1800" baseline="-25000">
                <a:solidFill>
                  <a:srgbClr val="1155CC"/>
                </a:solidFill>
              </a:rPr>
              <a:t>1</a:t>
            </a:r>
            <a:r>
              <a:rPr lang="en" sz="1800">
                <a:solidFill>
                  <a:srgbClr val="1155CC"/>
                </a:solidFill>
              </a:rPr>
              <a:t> = credit score</a:t>
            </a:r>
            <a:endParaRPr sz="1800">
              <a:solidFill>
                <a:srgbClr val="1155CC"/>
              </a:solidFill>
            </a:endParaRPr>
          </a:p>
        </p:txBody>
      </p:sp>
      <p:sp>
        <p:nvSpPr>
          <p:cNvPr id="363" name="Google Shape;363;p31"/>
          <p:cNvSpPr txBox="1"/>
          <p:nvPr/>
        </p:nvSpPr>
        <p:spPr>
          <a:xfrm>
            <a:off x="228600" y="3810000"/>
            <a:ext cx="2057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0000"/>
                </a:solidFill>
              </a:rPr>
              <a:t>x</a:t>
            </a:r>
            <a:r>
              <a:rPr lang="en" sz="1800" baseline="-25000">
                <a:solidFill>
                  <a:srgbClr val="CC0000"/>
                </a:solidFill>
              </a:rPr>
              <a:t>3</a:t>
            </a:r>
            <a:r>
              <a:rPr lang="en" sz="1800">
                <a:solidFill>
                  <a:srgbClr val="CC0000"/>
                </a:solidFill>
              </a:rPr>
              <a:t> = employment</a:t>
            </a:r>
            <a:br>
              <a:rPr lang="en" sz="1800">
                <a:solidFill>
                  <a:srgbClr val="CC0000"/>
                </a:solidFill>
              </a:rPr>
            </a:br>
            <a:r>
              <a:rPr lang="en" sz="1800">
                <a:solidFill>
                  <a:srgbClr val="CC0000"/>
                </a:solidFill>
              </a:rPr>
              <a:t>       stability</a:t>
            </a:r>
            <a:endParaRPr sz="1800">
              <a:solidFill>
                <a:srgbClr val="CC0000"/>
              </a:solidFill>
            </a:endParaRPr>
          </a:p>
        </p:txBody>
      </p:sp>
      <p:sp>
        <p:nvSpPr>
          <p:cNvPr id="364" name="Google Shape;364;p31"/>
          <p:cNvSpPr txBox="1"/>
          <p:nvPr/>
        </p:nvSpPr>
        <p:spPr>
          <a:xfrm>
            <a:off x="304800" y="2514600"/>
            <a:ext cx="1371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</a:rPr>
              <a:t>x</a:t>
            </a:r>
            <a:r>
              <a:rPr lang="en" sz="1800" baseline="-25000">
                <a:solidFill>
                  <a:srgbClr val="38761D"/>
                </a:solidFill>
              </a:rPr>
              <a:t>2</a:t>
            </a:r>
            <a:r>
              <a:rPr lang="en" sz="1800">
                <a:solidFill>
                  <a:srgbClr val="38761D"/>
                </a:solidFill>
              </a:rPr>
              <a:t> = DTIR</a:t>
            </a:r>
            <a:endParaRPr sz="1800">
              <a:solidFill>
                <a:srgbClr val="38761D"/>
              </a:solidFill>
            </a:endParaRPr>
          </a:p>
        </p:txBody>
      </p:sp>
      <p:sp>
        <p:nvSpPr>
          <p:cNvPr id="365" name="Google Shape;365;p31"/>
          <p:cNvSpPr txBox="1"/>
          <p:nvPr/>
        </p:nvSpPr>
        <p:spPr>
          <a:xfrm>
            <a:off x="6629400" y="2590800"/>
            <a:ext cx="167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y = 0/1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366" name="Google Shape;366;p31"/>
          <p:cNvSpPr txBox="1"/>
          <p:nvPr/>
        </p:nvSpPr>
        <p:spPr>
          <a:xfrm>
            <a:off x="3962400" y="3937200"/>
            <a:ext cx="3810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Every individual connection has a weight W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, W</a:t>
            </a:r>
            <a:r>
              <a:rPr lang="en" sz="1800" b="1" baseline="-25000">
                <a:solidFill>
                  <a:schemeClr val="dk2"/>
                </a:solidFill>
              </a:rPr>
              <a:t>2</a:t>
            </a:r>
            <a:r>
              <a:rPr lang="en" sz="1800" b="1">
                <a:solidFill>
                  <a:schemeClr val="dk2"/>
                </a:solidFill>
              </a:rPr>
              <a:t>, W</a:t>
            </a:r>
            <a:r>
              <a:rPr lang="en" sz="1800" b="1" baseline="-25000">
                <a:solidFill>
                  <a:schemeClr val="dk2"/>
                </a:solidFill>
              </a:rPr>
              <a:t>3</a:t>
            </a:r>
            <a:r>
              <a:rPr lang="en" sz="1800" b="1">
                <a:solidFill>
                  <a:schemeClr val="dk2"/>
                </a:solidFill>
              </a:rPr>
              <a:t> and each node has a bias B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, B</a:t>
            </a:r>
            <a:r>
              <a:rPr lang="en" sz="1800" b="1" baseline="-25000">
                <a:solidFill>
                  <a:schemeClr val="dk2"/>
                </a:solidFill>
              </a:rPr>
              <a:t>2</a:t>
            </a:r>
            <a:r>
              <a:rPr lang="en" sz="1800" b="1">
                <a:solidFill>
                  <a:schemeClr val="dk2"/>
                </a:solidFill>
              </a:rPr>
              <a:t>, B</a:t>
            </a:r>
            <a:r>
              <a:rPr lang="en" sz="1800" b="1" baseline="-25000">
                <a:solidFill>
                  <a:schemeClr val="dk2"/>
                </a:solidFill>
              </a:rPr>
              <a:t>3</a:t>
            </a:r>
            <a:endParaRPr sz="1800" b="1" baseline="-25000">
              <a:solidFill>
                <a:schemeClr val="dk2"/>
              </a:solidFill>
            </a:endParaRPr>
          </a:p>
        </p:txBody>
      </p:sp>
      <p:sp>
        <p:nvSpPr>
          <p:cNvPr id="367" name="Google Shape;367;p31"/>
          <p:cNvSpPr txBox="1"/>
          <p:nvPr/>
        </p:nvSpPr>
        <p:spPr>
          <a:xfrm>
            <a:off x="2667000" y="1066800"/>
            <a:ext cx="335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ReLU activated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68" name="Google Shape;368;p31"/>
          <p:cNvSpPr txBox="1"/>
          <p:nvPr/>
        </p:nvSpPr>
        <p:spPr>
          <a:xfrm>
            <a:off x="6096000" y="1981200"/>
            <a:ext cx="25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Sigmoid activated</a:t>
            </a:r>
            <a:endParaRPr sz="1800">
              <a:solidFill>
                <a:srgbClr val="B45F06"/>
              </a:solidFill>
            </a:endParaRPr>
          </a:p>
        </p:txBody>
      </p:sp>
      <p:grpSp>
        <p:nvGrpSpPr>
          <p:cNvPr id="369" name="Google Shape;369;p31"/>
          <p:cNvGrpSpPr/>
          <p:nvPr/>
        </p:nvGrpSpPr>
        <p:grpSpPr>
          <a:xfrm>
            <a:off x="1676400" y="1524000"/>
            <a:ext cx="4876800" cy="2590800"/>
            <a:chOff x="1828800" y="2133600"/>
            <a:chExt cx="4876800" cy="2590800"/>
          </a:xfrm>
        </p:grpSpPr>
        <p:sp>
          <p:nvSpPr>
            <p:cNvPr id="370" name="Google Shape;370;p31"/>
            <p:cNvSpPr/>
            <p:nvPr/>
          </p:nvSpPr>
          <p:spPr>
            <a:xfrm>
              <a:off x="4876800" y="38862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6800" y="31623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6172200" y="3124200"/>
              <a:ext cx="533400" cy="533400"/>
            </a:xfrm>
            <a:prstGeom prst="ellipse">
              <a:avLst/>
            </a:prstGeom>
            <a:solidFill>
              <a:srgbClr val="F9CB9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3352800" y="21336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3352800" y="28194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3352800" y="35052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3352800" y="41910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4876800" y="24384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1828800" y="3886200"/>
              <a:ext cx="533400" cy="533400"/>
            </a:xfrm>
            <a:prstGeom prst="ellipse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1828800" y="3162300"/>
              <a:ext cx="533400" cy="533400"/>
            </a:xfrm>
            <a:prstGeom prst="ellipse">
              <a:avLst/>
            </a:prstGeom>
            <a:solidFill>
              <a:srgbClr val="B6D7A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1828800" y="2438400"/>
              <a:ext cx="533400" cy="533400"/>
            </a:xfrm>
            <a:prstGeom prst="ellipse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81" name="Google Shape;381;p31"/>
            <p:cNvCxnSpPr>
              <a:stCxn id="373" idx="6"/>
              <a:endCxn id="377" idx="2"/>
            </p:cNvCxnSpPr>
            <p:nvPr/>
          </p:nvCxnSpPr>
          <p:spPr>
            <a:xfrm>
              <a:off x="3886200" y="24003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2" name="Google Shape;382;p31"/>
            <p:cNvCxnSpPr>
              <a:stCxn id="373" idx="6"/>
              <a:endCxn id="371" idx="2"/>
            </p:cNvCxnSpPr>
            <p:nvPr/>
          </p:nvCxnSpPr>
          <p:spPr>
            <a:xfrm>
              <a:off x="3886200" y="24003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3" name="Google Shape;383;p31"/>
            <p:cNvCxnSpPr>
              <a:stCxn id="373" idx="6"/>
              <a:endCxn id="370" idx="2"/>
            </p:cNvCxnSpPr>
            <p:nvPr/>
          </p:nvCxnSpPr>
          <p:spPr>
            <a:xfrm>
              <a:off x="3886200" y="24003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4" name="Google Shape;384;p31"/>
            <p:cNvCxnSpPr>
              <a:stCxn id="374" idx="6"/>
              <a:endCxn id="377" idx="2"/>
            </p:cNvCxnSpPr>
            <p:nvPr/>
          </p:nvCxnSpPr>
          <p:spPr>
            <a:xfrm rot="10800000" flipH="1">
              <a:off x="3886200" y="27051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5" name="Google Shape;385;p31"/>
            <p:cNvCxnSpPr>
              <a:endCxn id="371" idx="2"/>
            </p:cNvCxnSpPr>
            <p:nvPr/>
          </p:nvCxnSpPr>
          <p:spPr>
            <a:xfrm>
              <a:off x="3886200" y="30861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6" name="Google Shape;386;p31"/>
            <p:cNvCxnSpPr>
              <a:stCxn id="374" idx="6"/>
              <a:endCxn id="370" idx="2"/>
            </p:cNvCxnSpPr>
            <p:nvPr/>
          </p:nvCxnSpPr>
          <p:spPr>
            <a:xfrm>
              <a:off x="3886200" y="3086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7" name="Google Shape;387;p31"/>
            <p:cNvCxnSpPr>
              <a:stCxn id="375" idx="6"/>
              <a:endCxn id="377" idx="2"/>
            </p:cNvCxnSpPr>
            <p:nvPr/>
          </p:nvCxnSpPr>
          <p:spPr>
            <a:xfrm rot="10800000" flipH="1">
              <a:off x="3886200" y="2705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8" name="Google Shape;388;p31"/>
            <p:cNvCxnSpPr>
              <a:endCxn id="371" idx="2"/>
            </p:cNvCxnSpPr>
            <p:nvPr/>
          </p:nvCxnSpPr>
          <p:spPr>
            <a:xfrm rot="10800000" flipH="1">
              <a:off x="3886200" y="34290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9" name="Google Shape;389;p31"/>
            <p:cNvCxnSpPr>
              <a:stCxn id="375" idx="6"/>
              <a:endCxn id="370" idx="2"/>
            </p:cNvCxnSpPr>
            <p:nvPr/>
          </p:nvCxnSpPr>
          <p:spPr>
            <a:xfrm>
              <a:off x="3886200" y="37719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0" name="Google Shape;390;p31"/>
            <p:cNvCxnSpPr>
              <a:stCxn id="376" idx="6"/>
              <a:endCxn id="377" idx="2"/>
            </p:cNvCxnSpPr>
            <p:nvPr/>
          </p:nvCxnSpPr>
          <p:spPr>
            <a:xfrm rot="10800000" flipH="1">
              <a:off x="3886200" y="27051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1" name="Google Shape;391;p31"/>
            <p:cNvCxnSpPr>
              <a:stCxn id="376" idx="6"/>
              <a:endCxn id="371" idx="2"/>
            </p:cNvCxnSpPr>
            <p:nvPr/>
          </p:nvCxnSpPr>
          <p:spPr>
            <a:xfrm rot="10800000" flipH="1">
              <a:off x="3886200" y="34290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2" name="Google Shape;392;p31"/>
            <p:cNvCxnSpPr>
              <a:stCxn id="376" idx="6"/>
              <a:endCxn id="370" idx="2"/>
            </p:cNvCxnSpPr>
            <p:nvPr/>
          </p:nvCxnSpPr>
          <p:spPr>
            <a:xfrm rot="10800000" flipH="1">
              <a:off x="3886200" y="41529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3" name="Google Shape;393;p31"/>
            <p:cNvCxnSpPr>
              <a:stCxn id="380" idx="6"/>
              <a:endCxn id="373" idx="2"/>
            </p:cNvCxnSpPr>
            <p:nvPr/>
          </p:nvCxnSpPr>
          <p:spPr>
            <a:xfrm rot="10800000" flipH="1">
              <a:off x="2362200" y="24003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4" name="Google Shape;394;p31"/>
            <p:cNvCxnSpPr>
              <a:endCxn id="374" idx="2"/>
            </p:cNvCxnSpPr>
            <p:nvPr/>
          </p:nvCxnSpPr>
          <p:spPr>
            <a:xfrm>
              <a:off x="2362200" y="27051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5" name="Google Shape;395;p31"/>
            <p:cNvCxnSpPr>
              <a:stCxn id="380" idx="6"/>
              <a:endCxn id="375" idx="2"/>
            </p:cNvCxnSpPr>
            <p:nvPr/>
          </p:nvCxnSpPr>
          <p:spPr>
            <a:xfrm>
              <a:off x="2362200" y="2705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6" name="Google Shape;396;p31"/>
            <p:cNvCxnSpPr>
              <a:stCxn id="380" idx="6"/>
              <a:endCxn id="376" idx="2"/>
            </p:cNvCxnSpPr>
            <p:nvPr/>
          </p:nvCxnSpPr>
          <p:spPr>
            <a:xfrm>
              <a:off x="2362200" y="27051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7" name="Google Shape;397;p31"/>
            <p:cNvCxnSpPr>
              <a:stCxn id="379" idx="6"/>
              <a:endCxn id="373" idx="2"/>
            </p:cNvCxnSpPr>
            <p:nvPr/>
          </p:nvCxnSpPr>
          <p:spPr>
            <a:xfrm rot="10800000" flipH="1">
              <a:off x="2362200" y="24003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8" name="Google Shape;398;p31"/>
            <p:cNvCxnSpPr>
              <a:stCxn id="379" idx="6"/>
              <a:endCxn id="374" idx="2"/>
            </p:cNvCxnSpPr>
            <p:nvPr/>
          </p:nvCxnSpPr>
          <p:spPr>
            <a:xfrm rot="10800000" flipH="1">
              <a:off x="2362200" y="30861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9" name="Google Shape;399;p31"/>
            <p:cNvCxnSpPr>
              <a:stCxn id="379" idx="6"/>
              <a:endCxn id="375" idx="2"/>
            </p:cNvCxnSpPr>
            <p:nvPr/>
          </p:nvCxnSpPr>
          <p:spPr>
            <a:xfrm>
              <a:off x="2362200" y="34290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0" name="Google Shape;400;p31"/>
            <p:cNvCxnSpPr>
              <a:endCxn id="376" idx="2"/>
            </p:cNvCxnSpPr>
            <p:nvPr/>
          </p:nvCxnSpPr>
          <p:spPr>
            <a:xfrm>
              <a:off x="2362200" y="34290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1" name="Google Shape;401;p31"/>
            <p:cNvCxnSpPr>
              <a:stCxn id="378" idx="6"/>
              <a:endCxn id="373" idx="2"/>
            </p:cNvCxnSpPr>
            <p:nvPr/>
          </p:nvCxnSpPr>
          <p:spPr>
            <a:xfrm rot="10800000" flipH="1">
              <a:off x="2362200" y="24003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2" name="Google Shape;402;p31"/>
            <p:cNvCxnSpPr>
              <a:stCxn id="378" idx="6"/>
              <a:endCxn id="374" idx="2"/>
            </p:cNvCxnSpPr>
            <p:nvPr/>
          </p:nvCxnSpPr>
          <p:spPr>
            <a:xfrm rot="10800000" flipH="1">
              <a:off x="2362200" y="3086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3" name="Google Shape;403;p31"/>
            <p:cNvCxnSpPr>
              <a:stCxn id="378" idx="6"/>
              <a:endCxn id="375" idx="2"/>
            </p:cNvCxnSpPr>
            <p:nvPr/>
          </p:nvCxnSpPr>
          <p:spPr>
            <a:xfrm rot="10800000" flipH="1">
              <a:off x="2362200" y="37719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4" name="Google Shape;404;p31"/>
            <p:cNvCxnSpPr>
              <a:stCxn id="378" idx="6"/>
              <a:endCxn id="376" idx="2"/>
            </p:cNvCxnSpPr>
            <p:nvPr/>
          </p:nvCxnSpPr>
          <p:spPr>
            <a:xfrm>
              <a:off x="2362200" y="41529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5" name="Google Shape;405;p31"/>
            <p:cNvCxnSpPr>
              <a:stCxn id="377" idx="6"/>
              <a:endCxn id="372" idx="2"/>
            </p:cNvCxnSpPr>
            <p:nvPr/>
          </p:nvCxnSpPr>
          <p:spPr>
            <a:xfrm>
              <a:off x="5410200" y="2705100"/>
              <a:ext cx="762000" cy="68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6" name="Google Shape;406;p31"/>
            <p:cNvCxnSpPr>
              <a:stCxn id="371" idx="6"/>
              <a:endCxn id="372" idx="2"/>
            </p:cNvCxnSpPr>
            <p:nvPr/>
          </p:nvCxnSpPr>
          <p:spPr>
            <a:xfrm rot="10800000" flipH="1">
              <a:off x="5410200" y="3390900"/>
              <a:ext cx="762000" cy="38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7" name="Google Shape;407;p31"/>
            <p:cNvCxnSpPr>
              <a:stCxn id="370" idx="6"/>
              <a:endCxn id="372" idx="2"/>
            </p:cNvCxnSpPr>
            <p:nvPr/>
          </p:nvCxnSpPr>
          <p:spPr>
            <a:xfrm rot="10800000" flipH="1">
              <a:off x="5410200" y="3390900"/>
              <a:ext cx="762000" cy="76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Artificial Neural Networks (ANNs)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ANNs are a kind of machine learning algorithm that can perform simple regression and classification tasks. They are common for complex classification tasks such as computer vision (CV) and natural language processing (NLP).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0400" y="2413525"/>
            <a:ext cx="5503176" cy="25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>
            <a:hlinkClick r:id="rId4"/>
          </p:cNvPr>
          <p:cNvSpPr txBox="1"/>
          <p:nvPr/>
        </p:nvSpPr>
        <p:spPr>
          <a:xfrm>
            <a:off x="2198850" y="4835700"/>
            <a:ext cx="4746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https://www.geeksforgeeks.org/what-is-image-classification/</a:t>
            </a:r>
            <a:endParaRPr sz="80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413" name="Google Shape;413;p32"/>
          <p:cNvSpPr/>
          <p:nvPr/>
        </p:nvSpPr>
        <p:spPr>
          <a:xfrm>
            <a:off x="4724400" y="3276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2"/>
          <p:cNvSpPr/>
          <p:nvPr/>
        </p:nvSpPr>
        <p:spPr>
          <a:xfrm>
            <a:off x="4724400" y="25527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2"/>
          <p:cNvSpPr/>
          <p:nvPr/>
        </p:nvSpPr>
        <p:spPr>
          <a:xfrm>
            <a:off x="6019800" y="2514600"/>
            <a:ext cx="533400" cy="5334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2"/>
          <p:cNvSpPr/>
          <p:nvPr/>
        </p:nvSpPr>
        <p:spPr>
          <a:xfrm>
            <a:off x="3200400" y="15240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2"/>
          <p:cNvSpPr/>
          <p:nvPr/>
        </p:nvSpPr>
        <p:spPr>
          <a:xfrm>
            <a:off x="3200400" y="2209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2"/>
          <p:cNvSpPr/>
          <p:nvPr/>
        </p:nvSpPr>
        <p:spPr>
          <a:xfrm>
            <a:off x="3200400" y="2895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2"/>
          <p:cNvSpPr/>
          <p:nvPr/>
        </p:nvSpPr>
        <p:spPr>
          <a:xfrm>
            <a:off x="3200400" y="35814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2"/>
          <p:cNvSpPr/>
          <p:nvPr/>
        </p:nvSpPr>
        <p:spPr>
          <a:xfrm>
            <a:off x="4724400" y="1828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2"/>
          <p:cNvSpPr/>
          <p:nvPr/>
        </p:nvSpPr>
        <p:spPr>
          <a:xfrm>
            <a:off x="1676400" y="3276600"/>
            <a:ext cx="533400" cy="5334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2"/>
          <p:cNvSpPr/>
          <p:nvPr/>
        </p:nvSpPr>
        <p:spPr>
          <a:xfrm>
            <a:off x="1676400" y="2552700"/>
            <a:ext cx="533400" cy="533400"/>
          </a:xfrm>
          <a:prstGeom prst="ellipse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2"/>
          <p:cNvSpPr/>
          <p:nvPr/>
        </p:nvSpPr>
        <p:spPr>
          <a:xfrm>
            <a:off x="1676400" y="1828800"/>
            <a:ext cx="533400" cy="533400"/>
          </a:xfrm>
          <a:prstGeom prst="ellipse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4" name="Google Shape;424;p32"/>
          <p:cNvCxnSpPr>
            <a:stCxn id="416" idx="6"/>
            <a:endCxn id="420" idx="2"/>
          </p:cNvCxnSpPr>
          <p:nvPr/>
        </p:nvCxnSpPr>
        <p:spPr>
          <a:xfrm>
            <a:off x="3733800" y="17907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5" name="Google Shape;425;p32"/>
          <p:cNvCxnSpPr>
            <a:stCxn id="416" idx="6"/>
            <a:endCxn id="414" idx="2"/>
          </p:cNvCxnSpPr>
          <p:nvPr/>
        </p:nvCxnSpPr>
        <p:spPr>
          <a:xfrm>
            <a:off x="3733800" y="17907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6" name="Google Shape;426;p32"/>
          <p:cNvCxnSpPr>
            <a:stCxn id="416" idx="6"/>
            <a:endCxn id="413" idx="2"/>
          </p:cNvCxnSpPr>
          <p:nvPr/>
        </p:nvCxnSpPr>
        <p:spPr>
          <a:xfrm>
            <a:off x="3733800" y="17907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7" name="Google Shape;427;p32"/>
          <p:cNvCxnSpPr>
            <a:stCxn id="417" idx="6"/>
            <a:endCxn id="420" idx="2"/>
          </p:cNvCxnSpPr>
          <p:nvPr/>
        </p:nvCxnSpPr>
        <p:spPr>
          <a:xfrm rot="10800000" flipH="1">
            <a:off x="3733800" y="20955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8" name="Google Shape;428;p32"/>
          <p:cNvCxnSpPr>
            <a:endCxn id="414" idx="2"/>
          </p:cNvCxnSpPr>
          <p:nvPr/>
        </p:nvCxnSpPr>
        <p:spPr>
          <a:xfrm>
            <a:off x="3733800" y="24765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9" name="Google Shape;429;p32"/>
          <p:cNvCxnSpPr>
            <a:stCxn id="417" idx="6"/>
            <a:endCxn id="413" idx="2"/>
          </p:cNvCxnSpPr>
          <p:nvPr/>
        </p:nvCxnSpPr>
        <p:spPr>
          <a:xfrm>
            <a:off x="3733800" y="2476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0" name="Google Shape;430;p32"/>
          <p:cNvCxnSpPr>
            <a:stCxn id="418" idx="6"/>
            <a:endCxn id="420" idx="2"/>
          </p:cNvCxnSpPr>
          <p:nvPr/>
        </p:nvCxnSpPr>
        <p:spPr>
          <a:xfrm rot="10800000" flipH="1">
            <a:off x="3733800" y="2095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1" name="Google Shape;431;p32"/>
          <p:cNvCxnSpPr>
            <a:endCxn id="414" idx="2"/>
          </p:cNvCxnSpPr>
          <p:nvPr/>
        </p:nvCxnSpPr>
        <p:spPr>
          <a:xfrm rot="10800000" flipH="1">
            <a:off x="3733800" y="28194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2" name="Google Shape;432;p32"/>
          <p:cNvCxnSpPr>
            <a:stCxn id="418" idx="6"/>
            <a:endCxn id="413" idx="2"/>
          </p:cNvCxnSpPr>
          <p:nvPr/>
        </p:nvCxnSpPr>
        <p:spPr>
          <a:xfrm>
            <a:off x="3733800" y="31623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3" name="Google Shape;433;p32"/>
          <p:cNvCxnSpPr>
            <a:stCxn id="419" idx="6"/>
            <a:endCxn id="420" idx="2"/>
          </p:cNvCxnSpPr>
          <p:nvPr/>
        </p:nvCxnSpPr>
        <p:spPr>
          <a:xfrm rot="10800000" flipH="1">
            <a:off x="3733800" y="20955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4" name="Google Shape;434;p32"/>
          <p:cNvCxnSpPr>
            <a:stCxn id="419" idx="6"/>
            <a:endCxn id="414" idx="2"/>
          </p:cNvCxnSpPr>
          <p:nvPr/>
        </p:nvCxnSpPr>
        <p:spPr>
          <a:xfrm rot="10800000" flipH="1">
            <a:off x="3733800" y="28194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5" name="Google Shape;435;p32"/>
          <p:cNvCxnSpPr>
            <a:stCxn id="419" idx="6"/>
            <a:endCxn id="413" idx="2"/>
          </p:cNvCxnSpPr>
          <p:nvPr/>
        </p:nvCxnSpPr>
        <p:spPr>
          <a:xfrm rot="10800000" flipH="1">
            <a:off x="3733800" y="35433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6" name="Google Shape;436;p32"/>
          <p:cNvCxnSpPr>
            <a:stCxn id="423" idx="6"/>
            <a:endCxn id="416" idx="2"/>
          </p:cNvCxnSpPr>
          <p:nvPr/>
        </p:nvCxnSpPr>
        <p:spPr>
          <a:xfrm rot="10800000" flipH="1">
            <a:off x="2209800" y="17907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7" name="Google Shape;437;p32"/>
          <p:cNvCxnSpPr>
            <a:endCxn id="417" idx="2"/>
          </p:cNvCxnSpPr>
          <p:nvPr/>
        </p:nvCxnSpPr>
        <p:spPr>
          <a:xfrm>
            <a:off x="2209800" y="20955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" name="Google Shape;438;p32"/>
          <p:cNvCxnSpPr>
            <a:stCxn id="423" idx="6"/>
            <a:endCxn id="418" idx="2"/>
          </p:cNvCxnSpPr>
          <p:nvPr/>
        </p:nvCxnSpPr>
        <p:spPr>
          <a:xfrm>
            <a:off x="2209800" y="2095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9" name="Google Shape;439;p32"/>
          <p:cNvCxnSpPr>
            <a:stCxn id="423" idx="6"/>
            <a:endCxn id="419" idx="2"/>
          </p:cNvCxnSpPr>
          <p:nvPr/>
        </p:nvCxnSpPr>
        <p:spPr>
          <a:xfrm>
            <a:off x="2209800" y="20955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0" name="Google Shape;440;p32"/>
          <p:cNvCxnSpPr>
            <a:stCxn id="420" idx="6"/>
            <a:endCxn id="415" idx="2"/>
          </p:cNvCxnSpPr>
          <p:nvPr/>
        </p:nvCxnSpPr>
        <p:spPr>
          <a:xfrm>
            <a:off x="5257800" y="2095500"/>
            <a:ext cx="762000" cy="68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1" name="Google Shape;441;p32"/>
          <p:cNvCxnSpPr>
            <a:stCxn id="414" idx="6"/>
            <a:endCxn id="415" idx="2"/>
          </p:cNvCxnSpPr>
          <p:nvPr/>
        </p:nvCxnSpPr>
        <p:spPr>
          <a:xfrm rot="10800000" flipH="1">
            <a:off x="5257800" y="2781300"/>
            <a:ext cx="762000" cy="3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2" name="Google Shape;442;p32"/>
          <p:cNvCxnSpPr>
            <a:stCxn id="413" idx="6"/>
            <a:endCxn id="415" idx="2"/>
          </p:cNvCxnSpPr>
          <p:nvPr/>
        </p:nvCxnSpPr>
        <p:spPr>
          <a:xfrm rot="10800000" flipH="1">
            <a:off x="5257800" y="2781300"/>
            <a:ext cx="762000" cy="76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3" name="Google Shape;443;p32"/>
          <p:cNvSpPr txBox="1"/>
          <p:nvPr/>
        </p:nvSpPr>
        <p:spPr>
          <a:xfrm>
            <a:off x="304800" y="1371600"/>
            <a:ext cx="236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</a:rPr>
              <a:t>x</a:t>
            </a:r>
            <a:r>
              <a:rPr lang="en" sz="1800" baseline="-25000">
                <a:solidFill>
                  <a:srgbClr val="1155CC"/>
                </a:solidFill>
              </a:rPr>
              <a:t>1</a:t>
            </a:r>
            <a:r>
              <a:rPr lang="en" sz="1800">
                <a:solidFill>
                  <a:srgbClr val="1155CC"/>
                </a:solidFill>
              </a:rPr>
              <a:t> = credit score</a:t>
            </a:r>
            <a:endParaRPr sz="1800">
              <a:solidFill>
                <a:srgbClr val="1155CC"/>
              </a:solidFill>
            </a:endParaRPr>
          </a:p>
        </p:txBody>
      </p:sp>
      <p:sp>
        <p:nvSpPr>
          <p:cNvPr id="444" name="Google Shape;444;p32"/>
          <p:cNvSpPr txBox="1"/>
          <p:nvPr/>
        </p:nvSpPr>
        <p:spPr>
          <a:xfrm>
            <a:off x="228600" y="3810000"/>
            <a:ext cx="2057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0000"/>
                </a:solidFill>
              </a:rPr>
              <a:t>x</a:t>
            </a:r>
            <a:r>
              <a:rPr lang="en" sz="1800" baseline="-25000">
                <a:solidFill>
                  <a:srgbClr val="CC0000"/>
                </a:solidFill>
              </a:rPr>
              <a:t>3</a:t>
            </a:r>
            <a:r>
              <a:rPr lang="en" sz="1800">
                <a:solidFill>
                  <a:srgbClr val="CC0000"/>
                </a:solidFill>
              </a:rPr>
              <a:t> = employment</a:t>
            </a:r>
            <a:br>
              <a:rPr lang="en" sz="1800">
                <a:solidFill>
                  <a:srgbClr val="CC0000"/>
                </a:solidFill>
              </a:rPr>
            </a:br>
            <a:r>
              <a:rPr lang="en" sz="1800">
                <a:solidFill>
                  <a:srgbClr val="CC0000"/>
                </a:solidFill>
              </a:rPr>
              <a:t>       stability</a:t>
            </a:r>
            <a:endParaRPr sz="1800">
              <a:solidFill>
                <a:srgbClr val="CC0000"/>
              </a:solidFill>
            </a:endParaRPr>
          </a:p>
        </p:txBody>
      </p:sp>
      <p:sp>
        <p:nvSpPr>
          <p:cNvPr id="445" name="Google Shape;445;p32"/>
          <p:cNvSpPr txBox="1"/>
          <p:nvPr/>
        </p:nvSpPr>
        <p:spPr>
          <a:xfrm>
            <a:off x="304800" y="2514600"/>
            <a:ext cx="1371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</a:rPr>
              <a:t>x</a:t>
            </a:r>
            <a:r>
              <a:rPr lang="en" sz="1800" baseline="-25000">
                <a:solidFill>
                  <a:srgbClr val="38761D"/>
                </a:solidFill>
              </a:rPr>
              <a:t>2</a:t>
            </a:r>
            <a:r>
              <a:rPr lang="en" sz="1800">
                <a:solidFill>
                  <a:srgbClr val="38761D"/>
                </a:solidFill>
              </a:rPr>
              <a:t> = DTIR</a:t>
            </a:r>
            <a:endParaRPr sz="1800">
              <a:solidFill>
                <a:srgbClr val="38761D"/>
              </a:solidFill>
            </a:endParaRPr>
          </a:p>
        </p:txBody>
      </p:sp>
      <p:sp>
        <p:nvSpPr>
          <p:cNvPr id="446" name="Google Shape;446;p32"/>
          <p:cNvSpPr txBox="1"/>
          <p:nvPr/>
        </p:nvSpPr>
        <p:spPr>
          <a:xfrm>
            <a:off x="2514600" y="4186500"/>
            <a:ext cx="335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ReLU activated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447" name="Google Shape;447;p32"/>
          <p:cNvSpPr txBox="1"/>
          <p:nvPr/>
        </p:nvSpPr>
        <p:spPr>
          <a:xfrm>
            <a:off x="2286000" y="14478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0.248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448" name="Google Shape;448;p32"/>
          <p:cNvSpPr txBox="1"/>
          <p:nvPr/>
        </p:nvSpPr>
        <p:spPr>
          <a:xfrm>
            <a:off x="2286000" y="19812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0.762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449" name="Google Shape;449;p32"/>
          <p:cNvSpPr txBox="1"/>
          <p:nvPr/>
        </p:nvSpPr>
        <p:spPr>
          <a:xfrm>
            <a:off x="2286000" y="25101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0.790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450" name="Google Shape;450;p32"/>
          <p:cNvSpPr txBox="1"/>
          <p:nvPr/>
        </p:nvSpPr>
        <p:spPr>
          <a:xfrm>
            <a:off x="2286000" y="30480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0.271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451" name="Google Shape;451;p32"/>
          <p:cNvSpPr txBox="1"/>
          <p:nvPr/>
        </p:nvSpPr>
        <p:spPr>
          <a:xfrm>
            <a:off x="1524000" y="18288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155CC"/>
                </a:solidFill>
              </a:rPr>
              <a:t>0.5</a:t>
            </a:r>
            <a:endParaRPr sz="1800" b="1">
              <a:solidFill>
                <a:srgbClr val="1155CC"/>
              </a:solidFill>
            </a:endParaRPr>
          </a:p>
        </p:txBody>
      </p:sp>
      <p:sp>
        <p:nvSpPr>
          <p:cNvPr id="452" name="Google Shape;452;p32"/>
          <p:cNvSpPr txBox="1"/>
          <p:nvPr/>
        </p:nvSpPr>
        <p:spPr>
          <a:xfrm>
            <a:off x="1524000" y="2514600"/>
            <a:ext cx="8382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8761D"/>
                </a:solidFill>
              </a:rPr>
              <a:t>0.1</a:t>
            </a:r>
            <a:endParaRPr sz="1800" b="1">
              <a:solidFill>
                <a:srgbClr val="38761D"/>
              </a:solidFill>
            </a:endParaRPr>
          </a:p>
        </p:txBody>
      </p:sp>
      <p:sp>
        <p:nvSpPr>
          <p:cNvPr id="453" name="Google Shape;453;p32"/>
          <p:cNvSpPr txBox="1"/>
          <p:nvPr/>
        </p:nvSpPr>
        <p:spPr>
          <a:xfrm>
            <a:off x="1524000" y="32766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CC0000"/>
                </a:solidFill>
              </a:rPr>
              <a:t>0.8</a:t>
            </a:r>
            <a:endParaRPr sz="1800" b="1">
              <a:solidFill>
                <a:srgbClr val="CC0000"/>
              </a:solidFill>
            </a:endParaRPr>
          </a:p>
        </p:txBody>
      </p:sp>
      <p:sp>
        <p:nvSpPr>
          <p:cNvPr id="454" name="Google Shape;454;p32"/>
          <p:cNvSpPr txBox="1"/>
          <p:nvPr/>
        </p:nvSpPr>
        <p:spPr>
          <a:xfrm>
            <a:off x="3048000" y="15195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1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455" name="Google Shape;455;p32"/>
          <p:cNvSpPr txBox="1"/>
          <p:nvPr/>
        </p:nvSpPr>
        <p:spPr>
          <a:xfrm>
            <a:off x="3048000" y="22053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2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456" name="Google Shape;456;p32"/>
          <p:cNvSpPr txBox="1"/>
          <p:nvPr/>
        </p:nvSpPr>
        <p:spPr>
          <a:xfrm>
            <a:off x="3048000" y="28911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3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457" name="Google Shape;457;p32"/>
          <p:cNvSpPr txBox="1"/>
          <p:nvPr/>
        </p:nvSpPr>
        <p:spPr>
          <a:xfrm>
            <a:off x="3048000" y="35814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4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458" name="Google Shape;458;p32"/>
          <p:cNvSpPr txBox="1"/>
          <p:nvPr/>
        </p:nvSpPr>
        <p:spPr>
          <a:xfrm>
            <a:off x="6629400" y="2590800"/>
            <a:ext cx="167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y = 0/1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459" name="Google Shape;459;p32"/>
          <p:cNvSpPr txBox="1"/>
          <p:nvPr/>
        </p:nvSpPr>
        <p:spPr>
          <a:xfrm>
            <a:off x="6096000" y="1981200"/>
            <a:ext cx="25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Sigmoid activated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460" name="Google Shape;460;p32"/>
          <p:cNvSpPr txBox="1"/>
          <p:nvPr/>
        </p:nvSpPr>
        <p:spPr>
          <a:xfrm>
            <a:off x="4343400" y="1138500"/>
            <a:ext cx="373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B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 = 0.024, -0.191, -0.172, -0.056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466" name="Google Shape;466;p33"/>
          <p:cNvSpPr/>
          <p:nvPr/>
        </p:nvSpPr>
        <p:spPr>
          <a:xfrm>
            <a:off x="4724400" y="3276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3"/>
          <p:cNvSpPr/>
          <p:nvPr/>
        </p:nvSpPr>
        <p:spPr>
          <a:xfrm>
            <a:off x="4724400" y="25527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3"/>
          <p:cNvSpPr/>
          <p:nvPr/>
        </p:nvSpPr>
        <p:spPr>
          <a:xfrm>
            <a:off x="6019800" y="2514600"/>
            <a:ext cx="533400" cy="5334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3"/>
          <p:cNvSpPr/>
          <p:nvPr/>
        </p:nvSpPr>
        <p:spPr>
          <a:xfrm>
            <a:off x="3200400" y="15240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3"/>
          <p:cNvSpPr/>
          <p:nvPr/>
        </p:nvSpPr>
        <p:spPr>
          <a:xfrm>
            <a:off x="3200400" y="2209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33"/>
          <p:cNvSpPr/>
          <p:nvPr/>
        </p:nvSpPr>
        <p:spPr>
          <a:xfrm>
            <a:off x="3200400" y="2895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33"/>
          <p:cNvSpPr/>
          <p:nvPr/>
        </p:nvSpPr>
        <p:spPr>
          <a:xfrm>
            <a:off x="3200400" y="35814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33"/>
          <p:cNvSpPr/>
          <p:nvPr/>
        </p:nvSpPr>
        <p:spPr>
          <a:xfrm>
            <a:off x="4724400" y="1828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3"/>
          <p:cNvSpPr/>
          <p:nvPr/>
        </p:nvSpPr>
        <p:spPr>
          <a:xfrm>
            <a:off x="1676400" y="3276600"/>
            <a:ext cx="533400" cy="5334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33"/>
          <p:cNvSpPr/>
          <p:nvPr/>
        </p:nvSpPr>
        <p:spPr>
          <a:xfrm>
            <a:off x="1676400" y="2552700"/>
            <a:ext cx="533400" cy="533400"/>
          </a:xfrm>
          <a:prstGeom prst="ellipse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3"/>
          <p:cNvSpPr/>
          <p:nvPr/>
        </p:nvSpPr>
        <p:spPr>
          <a:xfrm>
            <a:off x="1676400" y="1828800"/>
            <a:ext cx="533400" cy="533400"/>
          </a:xfrm>
          <a:prstGeom prst="ellipse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33"/>
          <p:cNvCxnSpPr>
            <a:stCxn id="469" idx="6"/>
            <a:endCxn id="473" idx="2"/>
          </p:cNvCxnSpPr>
          <p:nvPr/>
        </p:nvCxnSpPr>
        <p:spPr>
          <a:xfrm>
            <a:off x="3733800" y="17907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8" name="Google Shape;478;p33"/>
          <p:cNvCxnSpPr>
            <a:stCxn id="469" idx="6"/>
            <a:endCxn id="467" idx="2"/>
          </p:cNvCxnSpPr>
          <p:nvPr/>
        </p:nvCxnSpPr>
        <p:spPr>
          <a:xfrm>
            <a:off x="3733800" y="17907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9" name="Google Shape;479;p33"/>
          <p:cNvCxnSpPr>
            <a:stCxn id="469" idx="6"/>
            <a:endCxn id="466" idx="2"/>
          </p:cNvCxnSpPr>
          <p:nvPr/>
        </p:nvCxnSpPr>
        <p:spPr>
          <a:xfrm>
            <a:off x="3733800" y="17907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0" name="Google Shape;480;p33"/>
          <p:cNvCxnSpPr>
            <a:stCxn id="470" idx="6"/>
            <a:endCxn id="473" idx="2"/>
          </p:cNvCxnSpPr>
          <p:nvPr/>
        </p:nvCxnSpPr>
        <p:spPr>
          <a:xfrm rot="10800000" flipH="1">
            <a:off x="3733800" y="20955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1" name="Google Shape;481;p33"/>
          <p:cNvCxnSpPr>
            <a:endCxn id="467" idx="2"/>
          </p:cNvCxnSpPr>
          <p:nvPr/>
        </p:nvCxnSpPr>
        <p:spPr>
          <a:xfrm>
            <a:off x="3733800" y="24765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2" name="Google Shape;482;p33"/>
          <p:cNvCxnSpPr>
            <a:stCxn id="470" idx="6"/>
            <a:endCxn id="466" idx="2"/>
          </p:cNvCxnSpPr>
          <p:nvPr/>
        </p:nvCxnSpPr>
        <p:spPr>
          <a:xfrm>
            <a:off x="3733800" y="2476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3" name="Google Shape;483;p33"/>
          <p:cNvCxnSpPr>
            <a:stCxn id="471" idx="6"/>
            <a:endCxn id="473" idx="2"/>
          </p:cNvCxnSpPr>
          <p:nvPr/>
        </p:nvCxnSpPr>
        <p:spPr>
          <a:xfrm rot="10800000" flipH="1">
            <a:off x="3733800" y="2095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4" name="Google Shape;484;p33"/>
          <p:cNvCxnSpPr>
            <a:endCxn id="467" idx="2"/>
          </p:cNvCxnSpPr>
          <p:nvPr/>
        </p:nvCxnSpPr>
        <p:spPr>
          <a:xfrm rot="10800000" flipH="1">
            <a:off x="3733800" y="28194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5" name="Google Shape;485;p33"/>
          <p:cNvCxnSpPr>
            <a:stCxn id="471" idx="6"/>
            <a:endCxn id="466" idx="2"/>
          </p:cNvCxnSpPr>
          <p:nvPr/>
        </p:nvCxnSpPr>
        <p:spPr>
          <a:xfrm>
            <a:off x="3733800" y="31623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6" name="Google Shape;486;p33"/>
          <p:cNvCxnSpPr>
            <a:stCxn id="472" idx="6"/>
            <a:endCxn id="473" idx="2"/>
          </p:cNvCxnSpPr>
          <p:nvPr/>
        </p:nvCxnSpPr>
        <p:spPr>
          <a:xfrm rot="10800000" flipH="1">
            <a:off x="3733800" y="20955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7" name="Google Shape;487;p33"/>
          <p:cNvCxnSpPr>
            <a:stCxn id="472" idx="6"/>
            <a:endCxn id="467" idx="2"/>
          </p:cNvCxnSpPr>
          <p:nvPr/>
        </p:nvCxnSpPr>
        <p:spPr>
          <a:xfrm rot="10800000" flipH="1">
            <a:off x="3733800" y="28194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8" name="Google Shape;488;p33"/>
          <p:cNvCxnSpPr>
            <a:stCxn id="472" idx="6"/>
            <a:endCxn id="466" idx="2"/>
          </p:cNvCxnSpPr>
          <p:nvPr/>
        </p:nvCxnSpPr>
        <p:spPr>
          <a:xfrm rot="10800000" flipH="1">
            <a:off x="3733800" y="35433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9" name="Google Shape;489;p33"/>
          <p:cNvCxnSpPr>
            <a:stCxn id="475" idx="6"/>
            <a:endCxn id="469" idx="2"/>
          </p:cNvCxnSpPr>
          <p:nvPr/>
        </p:nvCxnSpPr>
        <p:spPr>
          <a:xfrm rot="10800000" flipH="1">
            <a:off x="2209800" y="17907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0" name="Google Shape;490;p33"/>
          <p:cNvCxnSpPr>
            <a:stCxn id="475" idx="6"/>
            <a:endCxn id="470" idx="2"/>
          </p:cNvCxnSpPr>
          <p:nvPr/>
        </p:nvCxnSpPr>
        <p:spPr>
          <a:xfrm rot="10800000" flipH="1">
            <a:off x="2209800" y="24765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1" name="Google Shape;491;p33"/>
          <p:cNvCxnSpPr>
            <a:stCxn id="475" idx="6"/>
            <a:endCxn id="471" idx="2"/>
          </p:cNvCxnSpPr>
          <p:nvPr/>
        </p:nvCxnSpPr>
        <p:spPr>
          <a:xfrm>
            <a:off x="2209800" y="28194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2" name="Google Shape;492;p33"/>
          <p:cNvCxnSpPr>
            <a:stCxn id="475" idx="6"/>
            <a:endCxn id="472" idx="2"/>
          </p:cNvCxnSpPr>
          <p:nvPr/>
        </p:nvCxnSpPr>
        <p:spPr>
          <a:xfrm>
            <a:off x="2209800" y="28194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3" name="Google Shape;493;p33"/>
          <p:cNvCxnSpPr>
            <a:stCxn id="473" idx="6"/>
            <a:endCxn id="468" idx="2"/>
          </p:cNvCxnSpPr>
          <p:nvPr/>
        </p:nvCxnSpPr>
        <p:spPr>
          <a:xfrm>
            <a:off x="5257800" y="2095500"/>
            <a:ext cx="762000" cy="68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4" name="Google Shape;494;p33"/>
          <p:cNvCxnSpPr>
            <a:stCxn id="467" idx="6"/>
            <a:endCxn id="468" idx="2"/>
          </p:cNvCxnSpPr>
          <p:nvPr/>
        </p:nvCxnSpPr>
        <p:spPr>
          <a:xfrm rot="10800000" flipH="1">
            <a:off x="5257800" y="2781300"/>
            <a:ext cx="762000" cy="3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5" name="Google Shape;495;p33"/>
          <p:cNvCxnSpPr>
            <a:stCxn id="466" idx="6"/>
            <a:endCxn id="468" idx="2"/>
          </p:cNvCxnSpPr>
          <p:nvPr/>
        </p:nvCxnSpPr>
        <p:spPr>
          <a:xfrm rot="10800000" flipH="1">
            <a:off x="5257800" y="2781300"/>
            <a:ext cx="762000" cy="76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6" name="Google Shape;496;p33"/>
          <p:cNvSpPr txBox="1"/>
          <p:nvPr/>
        </p:nvSpPr>
        <p:spPr>
          <a:xfrm>
            <a:off x="304800" y="1371600"/>
            <a:ext cx="236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</a:rPr>
              <a:t>x</a:t>
            </a:r>
            <a:r>
              <a:rPr lang="en" sz="1800" baseline="-25000">
                <a:solidFill>
                  <a:srgbClr val="1155CC"/>
                </a:solidFill>
              </a:rPr>
              <a:t>1</a:t>
            </a:r>
            <a:r>
              <a:rPr lang="en" sz="1800">
                <a:solidFill>
                  <a:srgbClr val="1155CC"/>
                </a:solidFill>
              </a:rPr>
              <a:t> = credit score</a:t>
            </a:r>
            <a:endParaRPr sz="1800">
              <a:solidFill>
                <a:srgbClr val="1155CC"/>
              </a:solidFill>
            </a:endParaRPr>
          </a:p>
        </p:txBody>
      </p:sp>
      <p:sp>
        <p:nvSpPr>
          <p:cNvPr id="497" name="Google Shape;497;p33"/>
          <p:cNvSpPr txBox="1"/>
          <p:nvPr/>
        </p:nvSpPr>
        <p:spPr>
          <a:xfrm>
            <a:off x="228600" y="3810000"/>
            <a:ext cx="2057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0000"/>
                </a:solidFill>
              </a:rPr>
              <a:t>x</a:t>
            </a:r>
            <a:r>
              <a:rPr lang="en" sz="1800" baseline="-25000">
                <a:solidFill>
                  <a:srgbClr val="CC0000"/>
                </a:solidFill>
              </a:rPr>
              <a:t>3</a:t>
            </a:r>
            <a:r>
              <a:rPr lang="en" sz="1800">
                <a:solidFill>
                  <a:srgbClr val="CC0000"/>
                </a:solidFill>
              </a:rPr>
              <a:t> = employment</a:t>
            </a:r>
            <a:br>
              <a:rPr lang="en" sz="1800">
                <a:solidFill>
                  <a:srgbClr val="CC0000"/>
                </a:solidFill>
              </a:rPr>
            </a:br>
            <a:r>
              <a:rPr lang="en" sz="1800">
                <a:solidFill>
                  <a:srgbClr val="CC0000"/>
                </a:solidFill>
              </a:rPr>
              <a:t>       stability</a:t>
            </a:r>
            <a:endParaRPr sz="1800">
              <a:solidFill>
                <a:srgbClr val="CC0000"/>
              </a:solidFill>
            </a:endParaRPr>
          </a:p>
        </p:txBody>
      </p:sp>
      <p:sp>
        <p:nvSpPr>
          <p:cNvPr id="498" name="Google Shape;498;p33"/>
          <p:cNvSpPr txBox="1"/>
          <p:nvPr/>
        </p:nvSpPr>
        <p:spPr>
          <a:xfrm>
            <a:off x="304800" y="2514600"/>
            <a:ext cx="1371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</a:rPr>
              <a:t>x</a:t>
            </a:r>
            <a:r>
              <a:rPr lang="en" sz="1800" baseline="-25000">
                <a:solidFill>
                  <a:srgbClr val="38761D"/>
                </a:solidFill>
              </a:rPr>
              <a:t>2</a:t>
            </a:r>
            <a:r>
              <a:rPr lang="en" sz="1800">
                <a:solidFill>
                  <a:srgbClr val="38761D"/>
                </a:solidFill>
              </a:rPr>
              <a:t> = DTIR</a:t>
            </a:r>
            <a:endParaRPr sz="1800">
              <a:solidFill>
                <a:srgbClr val="38761D"/>
              </a:solidFill>
            </a:endParaRPr>
          </a:p>
        </p:txBody>
      </p:sp>
      <p:sp>
        <p:nvSpPr>
          <p:cNvPr id="499" name="Google Shape;499;p33"/>
          <p:cNvSpPr txBox="1"/>
          <p:nvPr/>
        </p:nvSpPr>
        <p:spPr>
          <a:xfrm>
            <a:off x="2514600" y="4186500"/>
            <a:ext cx="335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ReLU activated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00" name="Google Shape;500;p33"/>
          <p:cNvSpPr txBox="1"/>
          <p:nvPr/>
        </p:nvSpPr>
        <p:spPr>
          <a:xfrm>
            <a:off x="2324100" y="19005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-0.069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01" name="Google Shape;501;p33"/>
          <p:cNvSpPr txBox="1"/>
          <p:nvPr/>
        </p:nvSpPr>
        <p:spPr>
          <a:xfrm>
            <a:off x="2324100" y="23577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-0.117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02" name="Google Shape;502;p33"/>
          <p:cNvSpPr txBox="1"/>
          <p:nvPr/>
        </p:nvSpPr>
        <p:spPr>
          <a:xfrm>
            <a:off x="2324100" y="28149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0.384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03" name="Google Shape;503;p33"/>
          <p:cNvSpPr txBox="1"/>
          <p:nvPr/>
        </p:nvSpPr>
        <p:spPr>
          <a:xfrm>
            <a:off x="2324100" y="32721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-0.232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04" name="Google Shape;504;p33"/>
          <p:cNvSpPr txBox="1"/>
          <p:nvPr/>
        </p:nvSpPr>
        <p:spPr>
          <a:xfrm>
            <a:off x="1524000" y="18288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155CC"/>
                </a:solidFill>
              </a:rPr>
              <a:t>0.5</a:t>
            </a:r>
            <a:endParaRPr sz="1800" b="1">
              <a:solidFill>
                <a:srgbClr val="1155CC"/>
              </a:solidFill>
            </a:endParaRPr>
          </a:p>
        </p:txBody>
      </p:sp>
      <p:sp>
        <p:nvSpPr>
          <p:cNvPr id="505" name="Google Shape;505;p33"/>
          <p:cNvSpPr txBox="1"/>
          <p:nvPr/>
        </p:nvSpPr>
        <p:spPr>
          <a:xfrm>
            <a:off x="1524000" y="2514600"/>
            <a:ext cx="8382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8761D"/>
                </a:solidFill>
              </a:rPr>
              <a:t>0.1</a:t>
            </a:r>
            <a:endParaRPr sz="1800" b="1">
              <a:solidFill>
                <a:srgbClr val="38761D"/>
              </a:solidFill>
            </a:endParaRPr>
          </a:p>
        </p:txBody>
      </p:sp>
      <p:sp>
        <p:nvSpPr>
          <p:cNvPr id="506" name="Google Shape;506;p33"/>
          <p:cNvSpPr txBox="1"/>
          <p:nvPr/>
        </p:nvSpPr>
        <p:spPr>
          <a:xfrm>
            <a:off x="1524000" y="32766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CC0000"/>
                </a:solidFill>
              </a:rPr>
              <a:t>0.8</a:t>
            </a:r>
            <a:endParaRPr sz="1800" b="1">
              <a:solidFill>
                <a:srgbClr val="CC0000"/>
              </a:solidFill>
            </a:endParaRPr>
          </a:p>
        </p:txBody>
      </p:sp>
      <p:sp>
        <p:nvSpPr>
          <p:cNvPr id="507" name="Google Shape;507;p33"/>
          <p:cNvSpPr txBox="1"/>
          <p:nvPr/>
        </p:nvSpPr>
        <p:spPr>
          <a:xfrm>
            <a:off x="3048000" y="15195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1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08" name="Google Shape;508;p33"/>
          <p:cNvSpPr txBox="1"/>
          <p:nvPr/>
        </p:nvSpPr>
        <p:spPr>
          <a:xfrm>
            <a:off x="3048000" y="22053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2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09" name="Google Shape;509;p33"/>
          <p:cNvSpPr txBox="1"/>
          <p:nvPr/>
        </p:nvSpPr>
        <p:spPr>
          <a:xfrm>
            <a:off x="3048000" y="28911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3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10" name="Google Shape;510;p33"/>
          <p:cNvSpPr txBox="1"/>
          <p:nvPr/>
        </p:nvSpPr>
        <p:spPr>
          <a:xfrm>
            <a:off x="3048000" y="35814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4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11" name="Google Shape;511;p33"/>
          <p:cNvSpPr txBox="1"/>
          <p:nvPr/>
        </p:nvSpPr>
        <p:spPr>
          <a:xfrm>
            <a:off x="6629400" y="2590800"/>
            <a:ext cx="167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y = 0/1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512" name="Google Shape;512;p33"/>
          <p:cNvSpPr txBox="1"/>
          <p:nvPr/>
        </p:nvSpPr>
        <p:spPr>
          <a:xfrm>
            <a:off x="6096000" y="1981200"/>
            <a:ext cx="25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Sigmoid activated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513" name="Google Shape;513;p33"/>
          <p:cNvSpPr txBox="1"/>
          <p:nvPr/>
        </p:nvSpPr>
        <p:spPr>
          <a:xfrm>
            <a:off x="4343400" y="1138500"/>
            <a:ext cx="373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B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 = 0.024, -0.191, -0.172, -0.056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519" name="Google Shape;519;p34"/>
          <p:cNvSpPr/>
          <p:nvPr/>
        </p:nvSpPr>
        <p:spPr>
          <a:xfrm>
            <a:off x="4724400" y="3276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4"/>
          <p:cNvSpPr/>
          <p:nvPr/>
        </p:nvSpPr>
        <p:spPr>
          <a:xfrm>
            <a:off x="4724400" y="25527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4"/>
          <p:cNvSpPr/>
          <p:nvPr/>
        </p:nvSpPr>
        <p:spPr>
          <a:xfrm>
            <a:off x="6019800" y="2514600"/>
            <a:ext cx="533400" cy="5334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4"/>
          <p:cNvSpPr/>
          <p:nvPr/>
        </p:nvSpPr>
        <p:spPr>
          <a:xfrm>
            <a:off x="3200400" y="15240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4"/>
          <p:cNvSpPr/>
          <p:nvPr/>
        </p:nvSpPr>
        <p:spPr>
          <a:xfrm>
            <a:off x="3200400" y="2209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4"/>
          <p:cNvSpPr/>
          <p:nvPr/>
        </p:nvSpPr>
        <p:spPr>
          <a:xfrm>
            <a:off x="3200400" y="2895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4"/>
          <p:cNvSpPr/>
          <p:nvPr/>
        </p:nvSpPr>
        <p:spPr>
          <a:xfrm>
            <a:off x="3200400" y="35814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4"/>
          <p:cNvSpPr/>
          <p:nvPr/>
        </p:nvSpPr>
        <p:spPr>
          <a:xfrm>
            <a:off x="4724400" y="1828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4"/>
          <p:cNvSpPr/>
          <p:nvPr/>
        </p:nvSpPr>
        <p:spPr>
          <a:xfrm>
            <a:off x="1676400" y="3276600"/>
            <a:ext cx="533400" cy="5334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34"/>
          <p:cNvSpPr/>
          <p:nvPr/>
        </p:nvSpPr>
        <p:spPr>
          <a:xfrm>
            <a:off x="1676400" y="2552700"/>
            <a:ext cx="533400" cy="533400"/>
          </a:xfrm>
          <a:prstGeom prst="ellipse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34"/>
          <p:cNvSpPr/>
          <p:nvPr/>
        </p:nvSpPr>
        <p:spPr>
          <a:xfrm>
            <a:off x="1676400" y="1828800"/>
            <a:ext cx="533400" cy="533400"/>
          </a:xfrm>
          <a:prstGeom prst="ellipse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0" name="Google Shape;530;p34"/>
          <p:cNvCxnSpPr>
            <a:stCxn id="522" idx="6"/>
            <a:endCxn id="526" idx="2"/>
          </p:cNvCxnSpPr>
          <p:nvPr/>
        </p:nvCxnSpPr>
        <p:spPr>
          <a:xfrm>
            <a:off x="3733800" y="17907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1" name="Google Shape;531;p34"/>
          <p:cNvCxnSpPr>
            <a:stCxn id="522" idx="6"/>
            <a:endCxn id="520" idx="2"/>
          </p:cNvCxnSpPr>
          <p:nvPr/>
        </p:nvCxnSpPr>
        <p:spPr>
          <a:xfrm>
            <a:off x="3733800" y="17907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2" name="Google Shape;532;p34"/>
          <p:cNvCxnSpPr>
            <a:stCxn id="522" idx="6"/>
            <a:endCxn id="519" idx="2"/>
          </p:cNvCxnSpPr>
          <p:nvPr/>
        </p:nvCxnSpPr>
        <p:spPr>
          <a:xfrm>
            <a:off x="3733800" y="17907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3" name="Google Shape;533;p34"/>
          <p:cNvCxnSpPr>
            <a:stCxn id="523" idx="6"/>
            <a:endCxn id="526" idx="2"/>
          </p:cNvCxnSpPr>
          <p:nvPr/>
        </p:nvCxnSpPr>
        <p:spPr>
          <a:xfrm rot="10800000" flipH="1">
            <a:off x="3733800" y="20955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4" name="Google Shape;534;p34"/>
          <p:cNvCxnSpPr>
            <a:endCxn id="520" idx="2"/>
          </p:cNvCxnSpPr>
          <p:nvPr/>
        </p:nvCxnSpPr>
        <p:spPr>
          <a:xfrm>
            <a:off x="3733800" y="24765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5" name="Google Shape;535;p34"/>
          <p:cNvCxnSpPr>
            <a:stCxn id="523" idx="6"/>
            <a:endCxn id="519" idx="2"/>
          </p:cNvCxnSpPr>
          <p:nvPr/>
        </p:nvCxnSpPr>
        <p:spPr>
          <a:xfrm>
            <a:off x="3733800" y="2476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6" name="Google Shape;536;p34"/>
          <p:cNvCxnSpPr>
            <a:stCxn id="524" idx="6"/>
            <a:endCxn id="526" idx="2"/>
          </p:cNvCxnSpPr>
          <p:nvPr/>
        </p:nvCxnSpPr>
        <p:spPr>
          <a:xfrm rot="10800000" flipH="1">
            <a:off x="3733800" y="2095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7" name="Google Shape;537;p34"/>
          <p:cNvCxnSpPr>
            <a:endCxn id="520" idx="2"/>
          </p:cNvCxnSpPr>
          <p:nvPr/>
        </p:nvCxnSpPr>
        <p:spPr>
          <a:xfrm rot="10800000" flipH="1">
            <a:off x="3733800" y="28194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8" name="Google Shape;538;p34"/>
          <p:cNvCxnSpPr>
            <a:stCxn id="524" idx="6"/>
            <a:endCxn id="519" idx="2"/>
          </p:cNvCxnSpPr>
          <p:nvPr/>
        </p:nvCxnSpPr>
        <p:spPr>
          <a:xfrm>
            <a:off x="3733800" y="31623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9" name="Google Shape;539;p34"/>
          <p:cNvCxnSpPr>
            <a:stCxn id="525" idx="6"/>
            <a:endCxn id="526" idx="2"/>
          </p:cNvCxnSpPr>
          <p:nvPr/>
        </p:nvCxnSpPr>
        <p:spPr>
          <a:xfrm rot="10800000" flipH="1">
            <a:off x="3733800" y="20955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0" name="Google Shape;540;p34"/>
          <p:cNvCxnSpPr>
            <a:stCxn id="525" idx="6"/>
            <a:endCxn id="520" idx="2"/>
          </p:cNvCxnSpPr>
          <p:nvPr/>
        </p:nvCxnSpPr>
        <p:spPr>
          <a:xfrm rot="10800000" flipH="1">
            <a:off x="3733800" y="28194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1" name="Google Shape;541;p34"/>
          <p:cNvCxnSpPr>
            <a:stCxn id="525" idx="6"/>
            <a:endCxn id="519" idx="2"/>
          </p:cNvCxnSpPr>
          <p:nvPr/>
        </p:nvCxnSpPr>
        <p:spPr>
          <a:xfrm rot="10800000" flipH="1">
            <a:off x="3733800" y="35433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2" name="Google Shape;542;p34"/>
          <p:cNvCxnSpPr>
            <a:stCxn id="527" idx="6"/>
            <a:endCxn id="522" idx="2"/>
          </p:cNvCxnSpPr>
          <p:nvPr/>
        </p:nvCxnSpPr>
        <p:spPr>
          <a:xfrm rot="10800000" flipH="1">
            <a:off x="2209800" y="17907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3" name="Google Shape;543;p34"/>
          <p:cNvCxnSpPr>
            <a:stCxn id="527" idx="6"/>
            <a:endCxn id="523" idx="2"/>
          </p:cNvCxnSpPr>
          <p:nvPr/>
        </p:nvCxnSpPr>
        <p:spPr>
          <a:xfrm rot="10800000" flipH="1">
            <a:off x="2209800" y="2476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4" name="Google Shape;544;p34"/>
          <p:cNvCxnSpPr>
            <a:stCxn id="527" idx="6"/>
            <a:endCxn id="524" idx="2"/>
          </p:cNvCxnSpPr>
          <p:nvPr/>
        </p:nvCxnSpPr>
        <p:spPr>
          <a:xfrm rot="10800000" flipH="1">
            <a:off x="2209800" y="31623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5" name="Google Shape;545;p34"/>
          <p:cNvCxnSpPr>
            <a:stCxn id="527" idx="6"/>
            <a:endCxn id="525" idx="2"/>
          </p:cNvCxnSpPr>
          <p:nvPr/>
        </p:nvCxnSpPr>
        <p:spPr>
          <a:xfrm>
            <a:off x="2209800" y="35433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6" name="Google Shape;546;p34"/>
          <p:cNvCxnSpPr>
            <a:stCxn id="526" idx="6"/>
            <a:endCxn id="521" idx="2"/>
          </p:cNvCxnSpPr>
          <p:nvPr/>
        </p:nvCxnSpPr>
        <p:spPr>
          <a:xfrm>
            <a:off x="5257800" y="2095500"/>
            <a:ext cx="762000" cy="68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7" name="Google Shape;547;p34"/>
          <p:cNvCxnSpPr>
            <a:stCxn id="520" idx="6"/>
            <a:endCxn id="521" idx="2"/>
          </p:cNvCxnSpPr>
          <p:nvPr/>
        </p:nvCxnSpPr>
        <p:spPr>
          <a:xfrm rot="10800000" flipH="1">
            <a:off x="5257800" y="2781300"/>
            <a:ext cx="762000" cy="3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8" name="Google Shape;548;p34"/>
          <p:cNvCxnSpPr>
            <a:stCxn id="519" idx="6"/>
            <a:endCxn id="521" idx="2"/>
          </p:cNvCxnSpPr>
          <p:nvPr/>
        </p:nvCxnSpPr>
        <p:spPr>
          <a:xfrm rot="10800000" flipH="1">
            <a:off x="5257800" y="2781300"/>
            <a:ext cx="762000" cy="76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9" name="Google Shape;549;p34"/>
          <p:cNvSpPr txBox="1"/>
          <p:nvPr/>
        </p:nvSpPr>
        <p:spPr>
          <a:xfrm>
            <a:off x="304800" y="1371600"/>
            <a:ext cx="236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</a:rPr>
              <a:t>x</a:t>
            </a:r>
            <a:r>
              <a:rPr lang="en" sz="1800" baseline="-25000">
                <a:solidFill>
                  <a:srgbClr val="1155CC"/>
                </a:solidFill>
              </a:rPr>
              <a:t>1</a:t>
            </a:r>
            <a:r>
              <a:rPr lang="en" sz="1800">
                <a:solidFill>
                  <a:srgbClr val="1155CC"/>
                </a:solidFill>
              </a:rPr>
              <a:t> = credit score</a:t>
            </a:r>
            <a:endParaRPr sz="1800">
              <a:solidFill>
                <a:srgbClr val="1155CC"/>
              </a:solidFill>
            </a:endParaRPr>
          </a:p>
        </p:txBody>
      </p:sp>
      <p:sp>
        <p:nvSpPr>
          <p:cNvPr id="550" name="Google Shape;550;p34"/>
          <p:cNvSpPr txBox="1"/>
          <p:nvPr/>
        </p:nvSpPr>
        <p:spPr>
          <a:xfrm>
            <a:off x="228600" y="3810000"/>
            <a:ext cx="2057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0000"/>
                </a:solidFill>
              </a:rPr>
              <a:t>x</a:t>
            </a:r>
            <a:r>
              <a:rPr lang="en" sz="1800" baseline="-25000">
                <a:solidFill>
                  <a:srgbClr val="CC0000"/>
                </a:solidFill>
              </a:rPr>
              <a:t>3</a:t>
            </a:r>
            <a:r>
              <a:rPr lang="en" sz="1800">
                <a:solidFill>
                  <a:srgbClr val="CC0000"/>
                </a:solidFill>
              </a:rPr>
              <a:t> = employment</a:t>
            </a:r>
            <a:br>
              <a:rPr lang="en" sz="1800">
                <a:solidFill>
                  <a:srgbClr val="CC0000"/>
                </a:solidFill>
              </a:rPr>
            </a:br>
            <a:r>
              <a:rPr lang="en" sz="1800">
                <a:solidFill>
                  <a:srgbClr val="CC0000"/>
                </a:solidFill>
              </a:rPr>
              <a:t>       stability</a:t>
            </a:r>
            <a:endParaRPr sz="1800">
              <a:solidFill>
                <a:srgbClr val="CC0000"/>
              </a:solidFill>
            </a:endParaRPr>
          </a:p>
        </p:txBody>
      </p:sp>
      <p:sp>
        <p:nvSpPr>
          <p:cNvPr id="551" name="Google Shape;551;p34"/>
          <p:cNvSpPr txBox="1"/>
          <p:nvPr/>
        </p:nvSpPr>
        <p:spPr>
          <a:xfrm>
            <a:off x="304800" y="2514600"/>
            <a:ext cx="1371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</a:rPr>
              <a:t>x</a:t>
            </a:r>
            <a:r>
              <a:rPr lang="en" sz="1800" baseline="-25000">
                <a:solidFill>
                  <a:srgbClr val="38761D"/>
                </a:solidFill>
              </a:rPr>
              <a:t>2</a:t>
            </a:r>
            <a:r>
              <a:rPr lang="en" sz="1800">
                <a:solidFill>
                  <a:srgbClr val="38761D"/>
                </a:solidFill>
              </a:rPr>
              <a:t> = DTIR</a:t>
            </a:r>
            <a:endParaRPr sz="1800">
              <a:solidFill>
                <a:srgbClr val="38761D"/>
              </a:solidFill>
            </a:endParaRPr>
          </a:p>
        </p:txBody>
      </p:sp>
      <p:sp>
        <p:nvSpPr>
          <p:cNvPr id="552" name="Google Shape;552;p34"/>
          <p:cNvSpPr txBox="1"/>
          <p:nvPr/>
        </p:nvSpPr>
        <p:spPr>
          <a:xfrm>
            <a:off x="2514600" y="4186500"/>
            <a:ext cx="335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ReLU activated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53" name="Google Shape;553;p34"/>
          <p:cNvSpPr txBox="1"/>
          <p:nvPr/>
        </p:nvSpPr>
        <p:spPr>
          <a:xfrm>
            <a:off x="2324100" y="21291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0.324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54" name="Google Shape;554;p34"/>
          <p:cNvSpPr txBox="1"/>
          <p:nvPr/>
        </p:nvSpPr>
        <p:spPr>
          <a:xfrm>
            <a:off x="2324100" y="25863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-0.117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55" name="Google Shape;555;p34"/>
          <p:cNvSpPr txBox="1"/>
          <p:nvPr/>
        </p:nvSpPr>
        <p:spPr>
          <a:xfrm>
            <a:off x="2324100" y="30435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-0.235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56" name="Google Shape;556;p34"/>
          <p:cNvSpPr txBox="1"/>
          <p:nvPr/>
        </p:nvSpPr>
        <p:spPr>
          <a:xfrm>
            <a:off x="2324100" y="35007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-0.233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57" name="Google Shape;557;p34"/>
          <p:cNvSpPr txBox="1"/>
          <p:nvPr/>
        </p:nvSpPr>
        <p:spPr>
          <a:xfrm>
            <a:off x="1524000" y="18288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155CC"/>
                </a:solidFill>
              </a:rPr>
              <a:t>0.5</a:t>
            </a:r>
            <a:endParaRPr sz="1800" b="1">
              <a:solidFill>
                <a:srgbClr val="1155CC"/>
              </a:solidFill>
            </a:endParaRPr>
          </a:p>
        </p:txBody>
      </p:sp>
      <p:sp>
        <p:nvSpPr>
          <p:cNvPr id="558" name="Google Shape;558;p34"/>
          <p:cNvSpPr txBox="1"/>
          <p:nvPr/>
        </p:nvSpPr>
        <p:spPr>
          <a:xfrm>
            <a:off x="1524000" y="2514600"/>
            <a:ext cx="8382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8761D"/>
                </a:solidFill>
              </a:rPr>
              <a:t>0.1</a:t>
            </a:r>
            <a:endParaRPr sz="1800" b="1">
              <a:solidFill>
                <a:srgbClr val="38761D"/>
              </a:solidFill>
            </a:endParaRPr>
          </a:p>
        </p:txBody>
      </p:sp>
      <p:sp>
        <p:nvSpPr>
          <p:cNvPr id="559" name="Google Shape;559;p34"/>
          <p:cNvSpPr txBox="1"/>
          <p:nvPr/>
        </p:nvSpPr>
        <p:spPr>
          <a:xfrm>
            <a:off x="1524000" y="32766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CC0000"/>
                </a:solidFill>
              </a:rPr>
              <a:t>0.8</a:t>
            </a:r>
            <a:endParaRPr sz="1800" b="1">
              <a:solidFill>
                <a:srgbClr val="CC0000"/>
              </a:solidFill>
            </a:endParaRPr>
          </a:p>
        </p:txBody>
      </p:sp>
      <p:sp>
        <p:nvSpPr>
          <p:cNvPr id="560" name="Google Shape;560;p34"/>
          <p:cNvSpPr txBox="1"/>
          <p:nvPr/>
        </p:nvSpPr>
        <p:spPr>
          <a:xfrm>
            <a:off x="3048000" y="15195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1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61" name="Google Shape;561;p34"/>
          <p:cNvSpPr txBox="1"/>
          <p:nvPr/>
        </p:nvSpPr>
        <p:spPr>
          <a:xfrm>
            <a:off x="3048000" y="22053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2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62" name="Google Shape;562;p34"/>
          <p:cNvSpPr txBox="1"/>
          <p:nvPr/>
        </p:nvSpPr>
        <p:spPr>
          <a:xfrm>
            <a:off x="3048000" y="28911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3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63" name="Google Shape;563;p34"/>
          <p:cNvSpPr txBox="1"/>
          <p:nvPr/>
        </p:nvSpPr>
        <p:spPr>
          <a:xfrm>
            <a:off x="3048000" y="35814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4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64" name="Google Shape;564;p34"/>
          <p:cNvSpPr txBox="1"/>
          <p:nvPr/>
        </p:nvSpPr>
        <p:spPr>
          <a:xfrm>
            <a:off x="6629400" y="2590800"/>
            <a:ext cx="167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y = 0/1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565" name="Google Shape;565;p34"/>
          <p:cNvSpPr txBox="1"/>
          <p:nvPr/>
        </p:nvSpPr>
        <p:spPr>
          <a:xfrm>
            <a:off x="6096000" y="1981200"/>
            <a:ext cx="25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Sigmoid activated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566" name="Google Shape;566;p34"/>
          <p:cNvSpPr txBox="1"/>
          <p:nvPr/>
        </p:nvSpPr>
        <p:spPr>
          <a:xfrm>
            <a:off x="4343400" y="1138500"/>
            <a:ext cx="373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B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 = 0.024, -0.191, -0.172, -0.056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572" name="Google Shape;572;p35"/>
          <p:cNvSpPr txBox="1"/>
          <p:nvPr/>
        </p:nvSpPr>
        <p:spPr>
          <a:xfrm>
            <a:off x="342900" y="1235700"/>
            <a:ext cx="8458200" cy="3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h</a:t>
            </a:r>
            <a:r>
              <a:rPr lang="en" sz="1800" baseline="-25000">
                <a:solidFill>
                  <a:schemeClr val="dk2"/>
                </a:solidFill>
              </a:rPr>
              <a:t>1</a:t>
            </a:r>
            <a:r>
              <a:rPr lang="en" sz="1800" baseline="30000">
                <a:solidFill>
                  <a:schemeClr val="dk2"/>
                </a:solidFill>
              </a:rPr>
              <a:t>1</a:t>
            </a:r>
            <a:r>
              <a:rPr lang="en" sz="1800">
                <a:solidFill>
                  <a:schemeClr val="dk2"/>
                </a:solidFill>
              </a:rPr>
              <a:t> = ReLU(</a:t>
            </a:r>
            <a:r>
              <a:rPr lang="en" sz="1800" b="1">
                <a:solidFill>
                  <a:srgbClr val="1155CC"/>
                </a:solidFill>
              </a:rPr>
              <a:t>0.5</a:t>
            </a:r>
            <a:r>
              <a:rPr lang="en" sz="1800">
                <a:solidFill>
                  <a:schemeClr val="dk2"/>
                </a:solidFill>
              </a:rPr>
              <a:t>×0.248 + </a:t>
            </a:r>
            <a:r>
              <a:rPr lang="en" sz="1800" b="1">
                <a:solidFill>
                  <a:srgbClr val="38761D"/>
                </a:solidFill>
              </a:rPr>
              <a:t>0.1</a:t>
            </a:r>
            <a:r>
              <a:rPr lang="en" sz="1800">
                <a:solidFill>
                  <a:schemeClr val="dk2"/>
                </a:solidFill>
              </a:rPr>
              <a:t>×-0.069 + </a:t>
            </a:r>
            <a:r>
              <a:rPr lang="en" sz="1800" b="1">
                <a:solidFill>
                  <a:srgbClr val="CC0000"/>
                </a:solidFill>
              </a:rPr>
              <a:t>0.8</a:t>
            </a:r>
            <a:r>
              <a:rPr lang="en" sz="1800">
                <a:solidFill>
                  <a:schemeClr val="dk2"/>
                </a:solidFill>
              </a:rPr>
              <a:t>×0.324 + 0.024) = ReLU(0.400) ⇒ </a:t>
            </a:r>
            <a:r>
              <a:rPr lang="en" sz="1800" b="1">
                <a:solidFill>
                  <a:schemeClr val="dk2"/>
                </a:solidFill>
              </a:rPr>
              <a:t>0.400</a:t>
            </a:r>
            <a:endParaRPr sz="18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h</a:t>
            </a:r>
            <a:r>
              <a:rPr lang="en" sz="1800" baseline="-25000">
                <a:solidFill>
                  <a:schemeClr val="dk2"/>
                </a:solidFill>
              </a:rPr>
              <a:t>1</a:t>
            </a:r>
            <a:r>
              <a:rPr lang="en" sz="1800" baseline="30000">
                <a:solidFill>
                  <a:schemeClr val="dk2"/>
                </a:solidFill>
              </a:rPr>
              <a:t>2</a:t>
            </a:r>
            <a:r>
              <a:rPr lang="en" sz="1800">
                <a:solidFill>
                  <a:schemeClr val="dk2"/>
                </a:solidFill>
              </a:rPr>
              <a:t> = ReLU(</a:t>
            </a:r>
            <a:r>
              <a:rPr lang="en" sz="1800" b="1">
                <a:solidFill>
                  <a:srgbClr val="1155CC"/>
                </a:solidFill>
              </a:rPr>
              <a:t>0.5</a:t>
            </a:r>
            <a:r>
              <a:rPr lang="en" sz="1800">
                <a:solidFill>
                  <a:schemeClr val="dk2"/>
                </a:solidFill>
              </a:rPr>
              <a:t>×0.762 + </a:t>
            </a:r>
            <a:r>
              <a:rPr lang="en" sz="1800" b="1">
                <a:solidFill>
                  <a:srgbClr val="38761D"/>
                </a:solidFill>
              </a:rPr>
              <a:t>0.1</a:t>
            </a:r>
            <a:r>
              <a:rPr lang="en" sz="1800">
                <a:solidFill>
                  <a:schemeClr val="dk2"/>
                </a:solidFill>
              </a:rPr>
              <a:t>×-0.117 + </a:t>
            </a:r>
            <a:r>
              <a:rPr lang="en" sz="1800" b="1">
                <a:solidFill>
                  <a:srgbClr val="CC0000"/>
                </a:solidFill>
              </a:rPr>
              <a:t>0.8</a:t>
            </a:r>
            <a:r>
              <a:rPr lang="en" sz="1800">
                <a:solidFill>
                  <a:schemeClr val="dk2"/>
                </a:solidFill>
              </a:rPr>
              <a:t>×-0.117 - 0.191) = ReLU(0.085) ⇒ </a:t>
            </a:r>
            <a:r>
              <a:rPr lang="en" sz="1800" b="1">
                <a:solidFill>
                  <a:schemeClr val="dk2"/>
                </a:solidFill>
              </a:rPr>
              <a:t>0.085</a:t>
            </a:r>
            <a:endParaRPr sz="18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h</a:t>
            </a:r>
            <a:r>
              <a:rPr lang="en" sz="1800" baseline="-25000">
                <a:solidFill>
                  <a:schemeClr val="dk2"/>
                </a:solidFill>
              </a:rPr>
              <a:t>1</a:t>
            </a:r>
            <a:r>
              <a:rPr lang="en" sz="1800" baseline="30000">
                <a:solidFill>
                  <a:schemeClr val="dk2"/>
                </a:solidFill>
              </a:rPr>
              <a:t>3</a:t>
            </a:r>
            <a:r>
              <a:rPr lang="en" sz="1800">
                <a:solidFill>
                  <a:schemeClr val="dk2"/>
                </a:solidFill>
              </a:rPr>
              <a:t> = ReLU(</a:t>
            </a:r>
            <a:r>
              <a:rPr lang="en" sz="1800" b="1">
                <a:solidFill>
                  <a:srgbClr val="1155CC"/>
                </a:solidFill>
              </a:rPr>
              <a:t>0.5</a:t>
            </a:r>
            <a:r>
              <a:rPr lang="en" sz="1800">
                <a:solidFill>
                  <a:schemeClr val="dk2"/>
                </a:solidFill>
              </a:rPr>
              <a:t>×0.790 + </a:t>
            </a:r>
            <a:r>
              <a:rPr lang="en" sz="1800" b="1">
                <a:solidFill>
                  <a:srgbClr val="38761D"/>
                </a:solidFill>
              </a:rPr>
              <a:t>0.1</a:t>
            </a:r>
            <a:r>
              <a:rPr lang="en" sz="1800">
                <a:solidFill>
                  <a:schemeClr val="dk2"/>
                </a:solidFill>
              </a:rPr>
              <a:t>×0.384 + </a:t>
            </a:r>
            <a:r>
              <a:rPr lang="en" sz="1800" b="1">
                <a:solidFill>
                  <a:srgbClr val="CC0000"/>
                </a:solidFill>
              </a:rPr>
              <a:t>0.8</a:t>
            </a:r>
            <a:r>
              <a:rPr lang="en" sz="1800">
                <a:solidFill>
                  <a:schemeClr val="dk2"/>
                </a:solidFill>
              </a:rPr>
              <a:t>×-0.235 - 0.172) = ReLU(0.073) ⇒ </a:t>
            </a:r>
            <a:r>
              <a:rPr lang="en" sz="1800" b="1">
                <a:solidFill>
                  <a:schemeClr val="dk2"/>
                </a:solidFill>
              </a:rPr>
              <a:t>0.073</a:t>
            </a:r>
            <a:endParaRPr sz="18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h</a:t>
            </a:r>
            <a:r>
              <a:rPr lang="en" sz="1800" baseline="-25000">
                <a:solidFill>
                  <a:schemeClr val="dk2"/>
                </a:solidFill>
              </a:rPr>
              <a:t>1</a:t>
            </a:r>
            <a:r>
              <a:rPr lang="en" sz="1800" baseline="30000">
                <a:solidFill>
                  <a:schemeClr val="dk2"/>
                </a:solidFill>
              </a:rPr>
              <a:t>4</a:t>
            </a:r>
            <a:r>
              <a:rPr lang="en" sz="1800">
                <a:solidFill>
                  <a:schemeClr val="dk2"/>
                </a:solidFill>
              </a:rPr>
              <a:t> = ReLU(</a:t>
            </a:r>
            <a:r>
              <a:rPr lang="en" sz="1800" b="1">
                <a:solidFill>
                  <a:srgbClr val="1155CC"/>
                </a:solidFill>
              </a:rPr>
              <a:t>0.5</a:t>
            </a:r>
            <a:r>
              <a:rPr lang="en" sz="1800">
                <a:solidFill>
                  <a:schemeClr val="dk2"/>
                </a:solidFill>
              </a:rPr>
              <a:t>×0.271 + </a:t>
            </a:r>
            <a:r>
              <a:rPr lang="en" sz="1800" b="1">
                <a:solidFill>
                  <a:srgbClr val="38761D"/>
                </a:solidFill>
              </a:rPr>
              <a:t>0.1</a:t>
            </a:r>
            <a:r>
              <a:rPr lang="en" sz="1800">
                <a:solidFill>
                  <a:schemeClr val="dk2"/>
                </a:solidFill>
              </a:rPr>
              <a:t>×-0.232 + </a:t>
            </a:r>
            <a:r>
              <a:rPr lang="en" sz="1800" b="1">
                <a:solidFill>
                  <a:srgbClr val="CC0000"/>
                </a:solidFill>
              </a:rPr>
              <a:t>0.8</a:t>
            </a:r>
            <a:r>
              <a:rPr lang="en" sz="1800">
                <a:solidFill>
                  <a:schemeClr val="dk2"/>
                </a:solidFill>
              </a:rPr>
              <a:t>×-0.233 - 0.056) = ReLU(-0.130) ⇒ </a:t>
            </a:r>
            <a:r>
              <a:rPr lang="en" sz="1800" b="1">
                <a:solidFill>
                  <a:schemeClr val="dk2"/>
                </a:solidFill>
              </a:rPr>
              <a:t>0</a:t>
            </a:r>
            <a:endParaRPr sz="18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Continue for h2… Continue for y…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⇒ Denied = 0.477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⇒ Approved = 0.523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73" name="Google Shape;573;p35"/>
          <p:cNvSpPr/>
          <p:nvPr/>
        </p:nvSpPr>
        <p:spPr>
          <a:xfrm>
            <a:off x="2667000" y="3733800"/>
            <a:ext cx="228600" cy="7620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5"/>
          <p:cNvSpPr txBox="1"/>
          <p:nvPr/>
        </p:nvSpPr>
        <p:spPr>
          <a:xfrm>
            <a:off x="2971800" y="3756900"/>
            <a:ext cx="4637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Notice that the final output values sum to 1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(and the loan would be approved… barely)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Determining Weights and Bias</a:t>
            </a:r>
            <a:endParaRPr/>
          </a:p>
        </p:txBody>
      </p:sp>
      <p:sp>
        <p:nvSpPr>
          <p:cNvPr id="580" name="Google Shape;580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9015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Weights and biases are calculated over a series of iterative cycles, called epochs, that slowly improve the performance of the neural network.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Initial weights and biases are random, but using a special type of algorithm that yields numbers that are optimized for the learning process.</a:t>
            </a: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Each epoch, the values are intelligently changed (Δx</a:t>
            </a:r>
            <a:r>
              <a:rPr lang="en" baseline="-25000" dirty="0"/>
              <a:t>1</a:t>
            </a:r>
            <a:r>
              <a:rPr lang="en" dirty="0"/>
              <a:t>, Δx</a:t>
            </a:r>
            <a:r>
              <a:rPr lang="en" baseline="-25000" dirty="0"/>
              <a:t>2</a:t>
            </a:r>
            <a:r>
              <a:rPr lang="en" dirty="0"/>
              <a:t>, Δx</a:t>
            </a:r>
            <a:r>
              <a:rPr lang="en" baseline="-25000" dirty="0"/>
              <a:t>3</a:t>
            </a:r>
            <a:r>
              <a:rPr lang="en" dirty="0"/>
              <a:t>, etc.) using an error minimization algorithm such as gradient descent. For now, the process is magic, but we will examine it closely in the near future</a:t>
            </a:r>
            <a:r>
              <a:rPr lang="en" dirty="0" smtClean="0"/>
              <a:t>.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i="1" u="sng" dirty="0" smtClean="0"/>
              <a:t>Standardized</a:t>
            </a:r>
            <a:r>
              <a:rPr lang="en" dirty="0" smtClean="0"/>
              <a:t> data works best for gradient descent algorithms.</a:t>
            </a: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Learning cycles continue, at some pace alpha, until the learning stops (convergence) or we reach some maximum number of iterations.</a:t>
            </a:r>
            <a:endParaRPr dirty="0"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dirty="0"/>
              <a:t>This final set of weights and biases represent a fully trained model</a:t>
            </a:r>
            <a:r>
              <a:rPr lang="en" dirty="0" smtClean="0"/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MLP Summary</a:t>
            </a:r>
            <a:endParaRPr/>
          </a:p>
        </p:txBody>
      </p:sp>
      <p:sp>
        <p:nvSpPr>
          <p:cNvPr id="586" name="Google Shape;586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Multilayer Perceptron Networks are one of the simplest neural networks</a:t>
            </a:r>
            <a:endParaRPr dirty="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Each feature is an input node (N features ⇒ N input nodes)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/>
              <a:t>Classification</a:t>
            </a:r>
            <a:r>
              <a:rPr lang="en" dirty="0"/>
              <a:t>: each class is an output node (but binary classification will often "cheat" with only use a single node)</a:t>
            </a:r>
            <a:br>
              <a:rPr lang="en" dirty="0"/>
            </a:br>
            <a:r>
              <a:rPr lang="en" u="sng" dirty="0"/>
              <a:t>Regression</a:t>
            </a:r>
            <a:r>
              <a:rPr lang="en" dirty="0"/>
              <a:t>: one node per output value, but MLPs can output multiple values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Hidden layers between input and output affect complexity of model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Every node has an activation function (Threshold, ReLU, Sigmoid, etc.)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Usually, each node outputs to every node in the next layer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No feedback or loops: data travels forward from inputs to outputs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Initial weights are chosen "randomly" using specialized algorithms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Every epoch cycle, an error minimization function (aka gradient descent) improves the weights until the results converge or max iterations is reached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Artificial Neural Networks</a:t>
            </a:r>
            <a:endParaRPr/>
          </a:p>
        </p:txBody>
      </p:sp>
      <p:sp>
        <p:nvSpPr>
          <p:cNvPr id="592" name="Google Shape;592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 should be a generic term, but often refers to a certain type of neural network.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Artificial Neural Network</a:t>
            </a:r>
            <a:r>
              <a:rPr lang="en"/>
              <a:t> – one-way forward feed neural network (MLP)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Convolution Neural Network</a:t>
            </a:r>
            <a:r>
              <a:rPr lang="en"/>
              <a:t> – uses convolution layers (think image processing) to process grid-like structures and detect spatial features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Recurrent Neural Network</a:t>
            </a:r>
            <a:r>
              <a:rPr lang="en"/>
              <a:t> – based on sequential data (like speech) this network saves information between time intervals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Generative Adversarial Network</a:t>
            </a:r>
            <a:r>
              <a:rPr lang="en"/>
              <a:t> – two main components, a generator that creates fake data and a discriminator that judges between real and fake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b="1"/>
              <a:t>Transformer</a:t>
            </a:r>
            <a:r>
              <a:rPr lang="en"/>
              <a:t> - improved RNN for certain tasks such as language processing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970000" cy="3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Neural Networks were not created to solve challenging computational problems. Rather, they were inspired by attempts to study the human brain</a:t>
            </a:r>
            <a:endParaRPr/>
          </a:p>
          <a:p>
            <a:pPr marL="457200" marR="300037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"The holy grail was to build a model of the brain we could tinker with."</a:t>
            </a:r>
            <a:br>
              <a:rPr lang="en"/>
            </a:br>
            <a:r>
              <a:rPr lang="en"/>
              <a:t>                                        – Kenneth Wenger</a:t>
            </a:r>
            <a:endParaRPr/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  <a:p>
            <a:pPr marL="0" marR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 b="1"/>
              <a:t>Note:</a:t>
            </a:r>
            <a:r>
              <a:rPr lang="en" sz="1400"/>
              <a:t> Many of the ideas for this lecture, especially on the history of ANNs, came from Wenger's book.</a:t>
            </a:r>
            <a:endParaRPr sz="140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1075" y="849275"/>
            <a:ext cx="2301225" cy="3444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48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Santiago Ramón y Cajal (Neuroscientist)</a:t>
            </a:r>
            <a:endParaRPr/>
          </a:p>
          <a:p>
            <a:pPr marL="5715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Discovered that the brain was composed of individual neurons which were the fundamental unit of thought.</a:t>
            </a:r>
            <a:endParaRPr/>
          </a:p>
          <a:p>
            <a:pPr marL="5715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1906 Nobel Prize with Italian Biologist Camillo Golgi for detailed illustrations and analysis of nerve cells based on examining dyed brain specimens.</a:t>
            </a:r>
            <a:endParaRPr/>
          </a:p>
          <a:p>
            <a:pPr marL="5715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Law of Dynamic Polarization: nerve cells have inputs (dendrites) and an output (axon).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225" y="642950"/>
            <a:ext cx="1473575" cy="20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0100" y="2880000"/>
            <a:ext cx="2397824" cy="15466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6476062" y="4426650"/>
            <a:ext cx="2565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BruceBlaus, CC BY 3.0 via Wikimedia Commons</a:t>
            </a:r>
            <a:endParaRPr sz="80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Texture of the Nervous System of Man and the Vertebrates</a:t>
            </a:r>
            <a:endParaRPr/>
          </a:p>
        </p:txBody>
      </p:sp>
      <p:sp>
        <p:nvSpPr>
          <p:cNvPr id="85" name="Google Shape;85;p17"/>
          <p:cNvSpPr txBox="1"/>
          <p:nvPr/>
        </p:nvSpPr>
        <p:spPr>
          <a:xfrm>
            <a:off x="1553100" y="4712400"/>
            <a:ext cx="6037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33333"/>
                </a:solidFill>
                <a:highlight>
                  <a:srgbClr val="FFFFFF"/>
                </a:highlight>
              </a:rPr>
              <a:t>Image credit: Cajal Institute, Cajal Legacy, Spanish National Research Council (CSIC), Madrid, Spain</a:t>
            </a:r>
            <a:endParaRPr sz="8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33333"/>
                </a:solidFill>
                <a:highlight>
                  <a:srgbClr val="FFFFFF"/>
                </a:highlight>
              </a:rPr>
              <a:t>As found on </a:t>
            </a:r>
            <a:r>
              <a:rPr lang="en" sz="800" u="sng">
                <a:solidFill>
                  <a:schemeClr val="accent1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scientificamerican.com</a:t>
            </a:r>
            <a:endParaRPr sz="800">
              <a:solidFill>
                <a:schemeClr val="accent1"/>
              </a:solidFill>
              <a:highlight>
                <a:srgbClr val="FFFFFF"/>
              </a:highlight>
            </a:endParaRPr>
          </a:p>
        </p:txBody>
      </p:sp>
      <p:grpSp>
        <p:nvGrpSpPr>
          <p:cNvPr id="86" name="Google Shape;86;p17"/>
          <p:cNvGrpSpPr/>
          <p:nvPr/>
        </p:nvGrpSpPr>
        <p:grpSpPr>
          <a:xfrm>
            <a:off x="415400" y="1072588"/>
            <a:ext cx="8313205" cy="3639813"/>
            <a:chOff x="448000" y="1072588"/>
            <a:chExt cx="8313205" cy="3639813"/>
          </a:xfrm>
        </p:grpSpPr>
        <p:pic>
          <p:nvPicPr>
            <p:cNvPr id="87" name="Google Shape;87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8000" y="1072588"/>
              <a:ext cx="2618874" cy="35849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242985" y="1072588"/>
              <a:ext cx="2591530" cy="35849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010625" y="1127475"/>
              <a:ext cx="2750580" cy="35849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866500" cy="38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Warren McCulloch (Neuropsychologist) and</a:t>
            </a:r>
            <a:br>
              <a:rPr lang="en"/>
            </a:br>
            <a:r>
              <a:rPr lang="en"/>
              <a:t>Walter Pitts (Logician)</a:t>
            </a:r>
            <a:endParaRPr/>
          </a:p>
          <a:p>
            <a:pPr marL="5715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Proposed first model for an artificial neuron</a:t>
            </a:r>
            <a:br>
              <a:rPr lang="en"/>
            </a:br>
            <a:r>
              <a:rPr lang="en"/>
              <a:t>in 1943 paper, "A Logical Calculus of Ideas Immanent in Nervous Activity."</a:t>
            </a:r>
            <a:endParaRPr/>
          </a:p>
          <a:p>
            <a:pPr marL="5715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Neuron had inputs X and single output Y. Node signaled if sum of the inputs was greater than some activation threshold value.</a:t>
            </a:r>
            <a:endParaRPr/>
          </a:p>
          <a:p>
            <a:pPr marL="5715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Problem: node was binary but brain appeared to work more like an analog circuit.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0100" y="2880000"/>
            <a:ext cx="2397824" cy="154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00363" y="578725"/>
            <a:ext cx="1479300" cy="217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3675" y="578725"/>
            <a:ext cx="1525888" cy="21786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6476062" y="4426650"/>
            <a:ext cx="2565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BruceBlaus, CC BY 3.0 via Wikimedia Commons</a:t>
            </a:r>
            <a:endParaRPr sz="80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9"/>
          <p:cNvGrpSpPr/>
          <p:nvPr/>
        </p:nvGrpSpPr>
        <p:grpSpPr>
          <a:xfrm>
            <a:off x="1127350" y="1412875"/>
            <a:ext cx="6889300" cy="3451800"/>
            <a:chOff x="973175" y="437400"/>
            <a:chExt cx="6889300" cy="3451800"/>
          </a:xfrm>
        </p:grpSpPr>
        <p:sp>
          <p:nvSpPr>
            <p:cNvPr id="105" name="Google Shape;105;p19"/>
            <p:cNvSpPr/>
            <p:nvPr/>
          </p:nvSpPr>
          <p:spPr>
            <a:xfrm>
              <a:off x="2069225" y="1027225"/>
              <a:ext cx="4589400" cy="2434200"/>
            </a:xfrm>
            <a:prstGeom prst="bracePair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9"/>
            <p:cNvSpPr/>
            <p:nvPr/>
          </p:nvSpPr>
          <p:spPr>
            <a:xfrm>
              <a:off x="3595325" y="1490500"/>
              <a:ext cx="1433700" cy="14337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7" name="Google Shape;107;p19"/>
            <p:cNvCxnSpPr/>
            <p:nvPr/>
          </p:nvCxnSpPr>
          <p:spPr>
            <a:xfrm rot="10800000" flipH="1">
              <a:off x="3929675" y="1840350"/>
              <a:ext cx="765000" cy="509700"/>
            </a:xfrm>
            <a:prstGeom prst="bentConnector3">
              <a:avLst>
                <a:gd name="adj1" fmla="val 51199"/>
              </a:avLst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8" name="Google Shape;108;p19"/>
            <p:cNvSpPr txBox="1"/>
            <p:nvPr/>
          </p:nvSpPr>
          <p:spPr>
            <a:xfrm>
              <a:off x="4153325" y="2340900"/>
              <a:ext cx="317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</a:rPr>
                <a:t>2</a:t>
              </a:r>
              <a:endParaRPr sz="2000" b="1">
                <a:solidFill>
                  <a:schemeClr val="dk2"/>
                </a:solidFill>
              </a:endParaRPr>
            </a:p>
          </p:txBody>
        </p:sp>
        <p:cxnSp>
          <p:nvCxnSpPr>
            <p:cNvPr id="109" name="Google Shape;109;p19"/>
            <p:cNvCxnSpPr>
              <a:stCxn id="106" idx="1"/>
            </p:cNvCxnSpPr>
            <p:nvPr/>
          </p:nvCxnSpPr>
          <p:spPr>
            <a:xfrm rot="10800000">
              <a:off x="2889386" y="1175161"/>
              <a:ext cx="915900" cy="525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" name="Google Shape;110;p19"/>
            <p:cNvCxnSpPr>
              <a:stCxn id="106" idx="2"/>
            </p:cNvCxnSpPr>
            <p:nvPr/>
          </p:nvCxnSpPr>
          <p:spPr>
            <a:xfrm rot="10800000">
              <a:off x="2911625" y="2207350"/>
              <a:ext cx="683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" name="Google Shape;111;p19"/>
            <p:cNvCxnSpPr/>
            <p:nvPr/>
          </p:nvCxnSpPr>
          <p:spPr>
            <a:xfrm flipH="1">
              <a:off x="2890886" y="2714239"/>
              <a:ext cx="914400" cy="521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" name="Google Shape;112;p19"/>
            <p:cNvCxnSpPr>
              <a:stCxn id="106" idx="6"/>
            </p:cNvCxnSpPr>
            <p:nvPr/>
          </p:nvCxnSpPr>
          <p:spPr>
            <a:xfrm>
              <a:off x="5029025" y="2207350"/>
              <a:ext cx="654000" cy="9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3" name="Google Shape;113;p19"/>
            <p:cNvSpPr txBox="1"/>
            <p:nvPr/>
          </p:nvSpPr>
          <p:spPr>
            <a:xfrm>
              <a:off x="2522175" y="95332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1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14" name="Google Shape;114;p19"/>
            <p:cNvSpPr txBox="1"/>
            <p:nvPr/>
          </p:nvSpPr>
          <p:spPr>
            <a:xfrm>
              <a:off x="252217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2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15" name="Google Shape;115;p19"/>
            <p:cNvSpPr txBox="1"/>
            <p:nvPr/>
          </p:nvSpPr>
          <p:spPr>
            <a:xfrm>
              <a:off x="2522175" y="29996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3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16" name="Google Shape;116;p19"/>
            <p:cNvSpPr txBox="1"/>
            <p:nvPr/>
          </p:nvSpPr>
          <p:spPr>
            <a:xfrm>
              <a:off x="562182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y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17" name="Google Shape;117;p19"/>
            <p:cNvSpPr txBox="1"/>
            <p:nvPr/>
          </p:nvSpPr>
          <p:spPr>
            <a:xfrm>
              <a:off x="5359475" y="2350050"/>
              <a:ext cx="968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(</a:t>
              </a:r>
              <a:r>
                <a:rPr lang="en" sz="1800" i="1">
                  <a:solidFill>
                    <a:schemeClr val="dk2"/>
                  </a:solidFill>
                </a:rPr>
                <a:t>axon</a:t>
              </a:r>
              <a:r>
                <a:rPr lang="en" sz="1800">
                  <a:solidFill>
                    <a:schemeClr val="dk2"/>
                  </a:solidFill>
                </a:rPr>
                <a:t>)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18" name="Google Shape;118;p19"/>
            <p:cNvSpPr txBox="1"/>
            <p:nvPr/>
          </p:nvSpPr>
          <p:spPr>
            <a:xfrm>
              <a:off x="2698425" y="3427500"/>
              <a:ext cx="1299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(</a:t>
              </a:r>
              <a:r>
                <a:rPr lang="en" sz="1800" i="1">
                  <a:solidFill>
                    <a:schemeClr val="dk2"/>
                  </a:solidFill>
                </a:rPr>
                <a:t>dendrites</a:t>
              </a:r>
              <a:r>
                <a:rPr lang="en" sz="1800">
                  <a:solidFill>
                    <a:schemeClr val="dk2"/>
                  </a:solidFill>
                </a:rPr>
                <a:t>)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19" name="Google Shape;119;p19"/>
            <p:cNvSpPr txBox="1"/>
            <p:nvPr/>
          </p:nvSpPr>
          <p:spPr>
            <a:xfrm>
              <a:off x="2652125" y="437400"/>
              <a:ext cx="3320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∑inputs &gt; firing threshold (2)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20" name="Google Shape;120;p19"/>
            <p:cNvSpPr txBox="1"/>
            <p:nvPr/>
          </p:nvSpPr>
          <p:spPr>
            <a:xfrm>
              <a:off x="973175" y="1736425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Input X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0s or 1s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21" name="Google Shape;121;p19"/>
            <p:cNvSpPr txBox="1"/>
            <p:nvPr/>
          </p:nvSpPr>
          <p:spPr>
            <a:xfrm>
              <a:off x="6704175" y="1736425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Output y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 or 1</a:t>
              </a:r>
              <a:endParaRPr sz="1800">
                <a:solidFill>
                  <a:schemeClr val="dk2"/>
                </a:solidFill>
              </a:endParaRPr>
            </a:p>
          </p:txBody>
        </p:sp>
      </p:grpSp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McCulloch-Pitts Neuron</a:t>
            </a:r>
            <a:endParaRPr/>
          </a:p>
        </p:txBody>
      </p:sp>
      <p:sp>
        <p:nvSpPr>
          <p:cNvPr id="123" name="Google Shape;123;p19"/>
          <p:cNvSpPr txBox="1"/>
          <p:nvPr/>
        </p:nvSpPr>
        <p:spPr>
          <a:xfrm>
            <a:off x="6356700" y="278825"/>
            <a:ext cx="2475600" cy="7389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solidFill>
                  <a:schemeClr val="dk2"/>
                </a:solidFill>
              </a:rPr>
              <a:t>Notice any similarities</a:t>
            </a:r>
            <a:br>
              <a:rPr lang="en" sz="1800" i="1">
                <a:solidFill>
                  <a:schemeClr val="dk2"/>
                </a:solidFill>
              </a:rPr>
            </a:br>
            <a:r>
              <a:rPr lang="en" sz="1800" i="1">
                <a:solidFill>
                  <a:schemeClr val="dk2"/>
                </a:solidFill>
              </a:rPr>
              <a:t>to digital logic gates?</a:t>
            </a:r>
            <a:endParaRPr sz="1800" i="1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Activation Functions</a:t>
            </a:r>
            <a:endParaRPr/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425" y="976625"/>
            <a:ext cx="6915150" cy="27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2220750" y="4665000"/>
            <a:ext cx="4702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Images posted to </a:t>
            </a:r>
            <a:r>
              <a:rPr lang="en" sz="800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stats.stackexchange.com</a:t>
            </a:r>
            <a:r>
              <a:rPr lang="en" sz="800"/>
              <a:t> by user ironman</a:t>
            </a:r>
            <a:endParaRPr sz="800"/>
          </a:p>
        </p:txBody>
      </p:sp>
      <p:sp>
        <p:nvSpPr>
          <p:cNvPr id="131" name="Google Shape;131;p20"/>
          <p:cNvSpPr txBox="1"/>
          <p:nvPr/>
        </p:nvSpPr>
        <p:spPr>
          <a:xfrm>
            <a:off x="1560000" y="3757925"/>
            <a:ext cx="2550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Sigmoid</a:t>
            </a:r>
            <a:br>
              <a:rPr lang="en" sz="1800">
                <a:solidFill>
                  <a:schemeClr val="dk2"/>
                </a:solidFill>
              </a:rPr>
            </a:br>
            <a:r>
              <a:rPr lang="en" sz="1800">
                <a:solidFill>
                  <a:schemeClr val="dk2"/>
                </a:solidFill>
              </a:rPr>
              <a:t>Activation Function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2" name="Google Shape;132;p20"/>
          <p:cNvSpPr/>
          <p:nvPr/>
        </p:nvSpPr>
        <p:spPr>
          <a:xfrm>
            <a:off x="2535000" y="1066800"/>
            <a:ext cx="705000" cy="180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6002400" y="1039200"/>
            <a:ext cx="705000" cy="180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 txBox="1"/>
          <p:nvPr/>
        </p:nvSpPr>
        <p:spPr>
          <a:xfrm>
            <a:off x="5079900" y="3757925"/>
            <a:ext cx="2550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Rectified Linear Unit</a:t>
            </a:r>
            <a:br>
              <a:rPr lang="en" sz="1800">
                <a:solidFill>
                  <a:schemeClr val="dk2"/>
                </a:solidFill>
              </a:rPr>
            </a:br>
            <a:r>
              <a:rPr lang="en" sz="1800">
                <a:solidFill>
                  <a:schemeClr val="dk2"/>
                </a:solidFill>
              </a:rPr>
              <a:t>Activation Function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52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Donald Hebb (Psychologist)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Published "The Organization of Behavior" in 1949 to introduce the idea of Hebbian Learning.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nearby neurons fire, A ⇒ B, the </a:t>
            </a:r>
            <a:br>
              <a:rPr lang="en"/>
            </a:br>
            <a:r>
              <a:rPr lang="en"/>
              <a:t>connection between them grows, </a:t>
            </a:r>
            <a:br>
              <a:rPr lang="en"/>
            </a:br>
            <a:r>
              <a:rPr lang="en"/>
              <a:t>which establishes influence (</a:t>
            </a:r>
            <a:r>
              <a:rPr lang="en" i="1"/>
              <a:t>learning</a:t>
            </a:r>
            <a:r>
              <a:rPr lang="en"/>
              <a:t>).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Gave rise to assigning dynamic weights</a:t>
            </a:r>
            <a:br>
              <a:rPr lang="en"/>
            </a:br>
            <a:r>
              <a:rPr lang="en"/>
              <a:t>to each node's input (</a:t>
            </a:r>
            <a:r>
              <a:rPr lang="en" i="1"/>
              <a:t>learning</a:t>
            </a:r>
            <a:r>
              <a:rPr lang="en"/>
              <a:t>).</a:t>
            </a:r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0950" y="445025"/>
            <a:ext cx="1439850" cy="1905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" name="Google Shape;142;p21"/>
          <p:cNvGrpSpPr/>
          <p:nvPr/>
        </p:nvGrpSpPr>
        <p:grpSpPr>
          <a:xfrm>
            <a:off x="5289250" y="2423925"/>
            <a:ext cx="3543050" cy="2508050"/>
            <a:chOff x="2522175" y="953325"/>
            <a:chExt cx="3543050" cy="2508050"/>
          </a:xfrm>
        </p:grpSpPr>
        <p:sp>
          <p:nvSpPr>
            <p:cNvPr id="143" name="Google Shape;143;p21"/>
            <p:cNvSpPr/>
            <p:nvPr/>
          </p:nvSpPr>
          <p:spPr>
            <a:xfrm>
              <a:off x="3595325" y="1490500"/>
              <a:ext cx="1433700" cy="14337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" name="Google Shape;144;p21"/>
            <p:cNvCxnSpPr/>
            <p:nvPr/>
          </p:nvCxnSpPr>
          <p:spPr>
            <a:xfrm rot="10800000" flipH="1">
              <a:off x="3929675" y="1840350"/>
              <a:ext cx="765000" cy="509700"/>
            </a:xfrm>
            <a:prstGeom prst="bentConnector3">
              <a:avLst>
                <a:gd name="adj1" fmla="val 51199"/>
              </a:avLst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5" name="Google Shape;145;p21"/>
            <p:cNvSpPr txBox="1"/>
            <p:nvPr/>
          </p:nvSpPr>
          <p:spPr>
            <a:xfrm>
              <a:off x="4153325" y="2340900"/>
              <a:ext cx="317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</a:rPr>
                <a:t>2</a:t>
              </a:r>
              <a:endParaRPr sz="2000" b="1">
                <a:solidFill>
                  <a:schemeClr val="dk2"/>
                </a:solidFill>
              </a:endParaRPr>
            </a:p>
          </p:txBody>
        </p:sp>
        <p:cxnSp>
          <p:nvCxnSpPr>
            <p:cNvPr id="146" name="Google Shape;146;p21"/>
            <p:cNvCxnSpPr>
              <a:stCxn id="143" idx="1"/>
            </p:cNvCxnSpPr>
            <p:nvPr/>
          </p:nvCxnSpPr>
          <p:spPr>
            <a:xfrm rot="10800000">
              <a:off x="2889386" y="1175161"/>
              <a:ext cx="915900" cy="525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" name="Google Shape;147;p21"/>
            <p:cNvCxnSpPr>
              <a:stCxn id="143" idx="2"/>
            </p:cNvCxnSpPr>
            <p:nvPr/>
          </p:nvCxnSpPr>
          <p:spPr>
            <a:xfrm rot="10800000">
              <a:off x="2911625" y="2207350"/>
              <a:ext cx="683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" name="Google Shape;148;p21"/>
            <p:cNvCxnSpPr/>
            <p:nvPr/>
          </p:nvCxnSpPr>
          <p:spPr>
            <a:xfrm flipH="1">
              <a:off x="2890886" y="2714239"/>
              <a:ext cx="914400" cy="521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9" name="Google Shape;149;p21"/>
            <p:cNvCxnSpPr>
              <a:stCxn id="143" idx="6"/>
            </p:cNvCxnSpPr>
            <p:nvPr/>
          </p:nvCxnSpPr>
          <p:spPr>
            <a:xfrm>
              <a:off x="5029025" y="2207350"/>
              <a:ext cx="654000" cy="9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0" name="Google Shape;150;p21"/>
            <p:cNvSpPr txBox="1"/>
            <p:nvPr/>
          </p:nvSpPr>
          <p:spPr>
            <a:xfrm>
              <a:off x="2522175" y="95332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1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51" name="Google Shape;151;p21"/>
            <p:cNvSpPr txBox="1"/>
            <p:nvPr/>
          </p:nvSpPr>
          <p:spPr>
            <a:xfrm>
              <a:off x="252217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2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52" name="Google Shape;152;p21"/>
            <p:cNvSpPr txBox="1"/>
            <p:nvPr/>
          </p:nvSpPr>
          <p:spPr>
            <a:xfrm>
              <a:off x="2522175" y="29996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3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21"/>
            <p:cNvSpPr txBox="1"/>
            <p:nvPr/>
          </p:nvSpPr>
          <p:spPr>
            <a:xfrm>
              <a:off x="562182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y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</p:grpSp>
      <p:sp>
        <p:nvSpPr>
          <p:cNvPr id="154" name="Google Shape;154;p21"/>
          <p:cNvSpPr txBox="1"/>
          <p:nvPr/>
        </p:nvSpPr>
        <p:spPr>
          <a:xfrm>
            <a:off x="5885299" y="2864050"/>
            <a:ext cx="55178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w</a:t>
            </a:r>
            <a:r>
              <a:rPr lang="en" sz="1800" baseline="-25000">
                <a:solidFill>
                  <a:schemeClr val="dk2"/>
                </a:solidFill>
              </a:rPr>
              <a:t>1</a:t>
            </a:r>
            <a:endParaRPr sz="1800" baseline="-25000">
              <a:solidFill>
                <a:schemeClr val="dk2"/>
              </a:solidFill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5791050" y="3615050"/>
            <a:ext cx="48675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w</a:t>
            </a:r>
            <a:r>
              <a:rPr lang="en" sz="1800" baseline="-25000" dirty="0">
                <a:solidFill>
                  <a:schemeClr val="dk2"/>
                </a:solidFill>
              </a:rPr>
              <a:t>2</a:t>
            </a:r>
            <a:endParaRPr sz="1800" baseline="-25000" dirty="0">
              <a:solidFill>
                <a:schemeClr val="dk2"/>
              </a:solidFill>
            </a:endParaRPr>
          </a:p>
        </p:txBody>
      </p:sp>
      <p:sp>
        <p:nvSpPr>
          <p:cNvPr id="156" name="Google Shape;156;p21"/>
          <p:cNvSpPr txBox="1"/>
          <p:nvPr/>
        </p:nvSpPr>
        <p:spPr>
          <a:xfrm>
            <a:off x="6037700" y="4366050"/>
            <a:ext cx="483602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w</a:t>
            </a:r>
            <a:r>
              <a:rPr lang="en" sz="1800" baseline="-25000" dirty="0">
                <a:solidFill>
                  <a:schemeClr val="dk2"/>
                </a:solidFill>
              </a:rPr>
              <a:t>3</a:t>
            </a:r>
            <a:endParaRPr sz="1800" baseline="-25000" dirty="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1720</Words>
  <Application>Microsoft Office PowerPoint</Application>
  <PresentationFormat>On-screen Show (16:9)</PresentationFormat>
  <Paragraphs>260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Arial</vt:lpstr>
      <vt:lpstr>Simple Light</vt:lpstr>
      <vt:lpstr>Neural Networks</vt:lpstr>
      <vt:lpstr>Introduction to Artificial Neural Networks (ANNs)</vt:lpstr>
      <vt:lpstr>History of ANNs</vt:lpstr>
      <vt:lpstr>History of ANNs</vt:lpstr>
      <vt:lpstr>Texture of the Nervous System of Man and the Vertebrates</vt:lpstr>
      <vt:lpstr>History of ANNs</vt:lpstr>
      <vt:lpstr>McCulloch-Pitts Neuron</vt:lpstr>
      <vt:lpstr>Other Activation Functions</vt:lpstr>
      <vt:lpstr>History of ANNs</vt:lpstr>
      <vt:lpstr>Exercise</vt:lpstr>
      <vt:lpstr>History of ANNs</vt:lpstr>
      <vt:lpstr>Mark 1 Perceptron (1958)</vt:lpstr>
      <vt:lpstr>Exercise</vt:lpstr>
      <vt:lpstr>History of ANNs</vt:lpstr>
      <vt:lpstr>Modern ANNs and Deep Learning</vt:lpstr>
      <vt:lpstr>Example MLP: Loan Approval</vt:lpstr>
      <vt:lpstr>Example MLP: Loan Approval</vt:lpstr>
      <vt:lpstr>Example MLP: Loan Approval</vt:lpstr>
      <vt:lpstr>Example MLP: Loan Approval</vt:lpstr>
      <vt:lpstr>Example MLP: Loan Approval</vt:lpstr>
      <vt:lpstr>Example MLP: Loan Approval</vt:lpstr>
      <vt:lpstr>Example MLP: Loan Approval</vt:lpstr>
      <vt:lpstr>Example MLP: Loan Approval</vt:lpstr>
      <vt:lpstr>Determining Weights and Bias</vt:lpstr>
      <vt:lpstr>MLP Summary</vt:lpstr>
      <vt:lpstr>Types of Artificial Neural Networks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</dc:title>
  <cp:lastModifiedBy>Tallman, Joshua</cp:lastModifiedBy>
  <cp:revision>3</cp:revision>
  <dcterms:modified xsi:type="dcterms:W3CDTF">2025-03-12T21:53:21Z</dcterms:modified>
</cp:coreProperties>
</file>